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6" r:id="rId1"/>
  </p:sldMasterIdLst>
  <p:notesMasterIdLst>
    <p:notesMasterId r:id="rId27"/>
  </p:notesMasterIdLst>
  <p:sldIdLst>
    <p:sldId id="256" r:id="rId2"/>
    <p:sldId id="258" r:id="rId3"/>
    <p:sldId id="259" r:id="rId4"/>
    <p:sldId id="260" r:id="rId5"/>
    <p:sldId id="262" r:id="rId6"/>
    <p:sldId id="264" r:id="rId7"/>
    <p:sldId id="265" r:id="rId8"/>
    <p:sldId id="266" r:id="rId9"/>
    <p:sldId id="268" r:id="rId10"/>
    <p:sldId id="269" r:id="rId11"/>
    <p:sldId id="270" r:id="rId12"/>
    <p:sldId id="271" r:id="rId13"/>
    <p:sldId id="272" r:id="rId14"/>
    <p:sldId id="273" r:id="rId15"/>
    <p:sldId id="274" r:id="rId16"/>
    <p:sldId id="275" r:id="rId17"/>
    <p:sldId id="277" r:id="rId18"/>
    <p:sldId id="280" r:id="rId19"/>
    <p:sldId id="279" r:id="rId20"/>
    <p:sldId id="281" r:id="rId21"/>
    <p:sldId id="282" r:id="rId22"/>
    <p:sldId id="283" r:id="rId23"/>
    <p:sldId id="284" r:id="rId24"/>
    <p:sldId id="278" r:id="rId25"/>
    <p:sldId id="285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06" autoAdjust="0"/>
    <p:restoredTop sz="94660"/>
  </p:normalViewPr>
  <p:slideViewPr>
    <p:cSldViewPr snapToGrid="0">
      <p:cViewPr varScale="1">
        <p:scale>
          <a:sx n="83" d="100"/>
          <a:sy n="83" d="100"/>
        </p:scale>
        <p:origin x="39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7477C9A-E43A-4A7B-8419-98A2995F9B1E}" type="doc">
      <dgm:prSet loTypeId="urn:microsoft.com/office/officeart/2005/8/layout/chevronAccent+Icon" loCatId="process" qsTypeId="urn:microsoft.com/office/officeart/2005/8/quickstyle/simple1" qsCatId="simple" csTypeId="urn:microsoft.com/office/officeart/2005/8/colors/accent1_2" csCatId="accent1" phldr="1"/>
      <dgm:spPr/>
    </dgm:pt>
    <dgm:pt modelId="{51CB3366-91FF-4908-883D-93A1662E6F33}">
      <dgm:prSet phldrT="[Text]"/>
      <dgm:spPr/>
      <dgm:t>
        <a:bodyPr/>
        <a:lstStyle/>
        <a:p>
          <a:r>
            <a:rPr lang="en-SG" dirty="0"/>
            <a:t>Input data</a:t>
          </a:r>
        </a:p>
      </dgm:t>
    </dgm:pt>
    <dgm:pt modelId="{4EC5939E-5980-4B28-BAEC-06716FC7459A}" type="parTrans" cxnId="{AFB2F6E6-DD69-41AE-870F-38290582EA4C}">
      <dgm:prSet/>
      <dgm:spPr/>
      <dgm:t>
        <a:bodyPr/>
        <a:lstStyle/>
        <a:p>
          <a:endParaRPr lang="en-SG"/>
        </a:p>
      </dgm:t>
    </dgm:pt>
    <dgm:pt modelId="{2B62F7DA-C8F4-4ED4-8F65-A6178E2E03C1}" type="sibTrans" cxnId="{AFB2F6E6-DD69-41AE-870F-38290582EA4C}">
      <dgm:prSet/>
      <dgm:spPr/>
      <dgm:t>
        <a:bodyPr/>
        <a:lstStyle/>
        <a:p>
          <a:endParaRPr lang="en-SG"/>
        </a:p>
      </dgm:t>
    </dgm:pt>
    <dgm:pt modelId="{C3BC3D19-2947-4B7C-89EE-7BC3029D7B4A}">
      <dgm:prSet phldrT="[Text]"/>
      <dgm:spPr/>
      <dgm:t>
        <a:bodyPr/>
        <a:lstStyle/>
        <a:p>
          <a:r>
            <a:rPr lang="en-SG" dirty="0"/>
            <a:t>Encoding</a:t>
          </a:r>
        </a:p>
      </dgm:t>
    </dgm:pt>
    <dgm:pt modelId="{40FCAE13-4CD3-417E-9C36-314A1F70999E}" type="parTrans" cxnId="{E526943C-E2A0-420E-8A3B-8FC5C520663D}">
      <dgm:prSet/>
      <dgm:spPr/>
      <dgm:t>
        <a:bodyPr/>
        <a:lstStyle/>
        <a:p>
          <a:endParaRPr lang="en-SG"/>
        </a:p>
      </dgm:t>
    </dgm:pt>
    <dgm:pt modelId="{016AD606-AF6F-4BC1-B9C0-1979EBC0B93F}" type="sibTrans" cxnId="{E526943C-E2A0-420E-8A3B-8FC5C520663D}">
      <dgm:prSet/>
      <dgm:spPr/>
      <dgm:t>
        <a:bodyPr/>
        <a:lstStyle/>
        <a:p>
          <a:endParaRPr lang="en-SG"/>
        </a:p>
      </dgm:t>
    </dgm:pt>
    <dgm:pt modelId="{8CB6FF80-9AE5-46B5-9D04-7712E64B5F1B}">
      <dgm:prSet phldrT="[Text]"/>
      <dgm:spPr/>
      <dgm:t>
        <a:bodyPr/>
        <a:lstStyle/>
        <a:p>
          <a:r>
            <a:rPr lang="en-SG" dirty="0"/>
            <a:t>Modulation</a:t>
          </a:r>
        </a:p>
      </dgm:t>
    </dgm:pt>
    <dgm:pt modelId="{4F324148-9FBF-4749-9DDA-536B8CD4BEB9}" type="parTrans" cxnId="{14E83DF0-90FB-44F3-B213-B8852BE9201E}">
      <dgm:prSet/>
      <dgm:spPr/>
      <dgm:t>
        <a:bodyPr/>
        <a:lstStyle/>
        <a:p>
          <a:endParaRPr lang="en-SG"/>
        </a:p>
      </dgm:t>
    </dgm:pt>
    <dgm:pt modelId="{95C87459-F07D-4CF6-BFB5-F9EDCC57BD74}" type="sibTrans" cxnId="{14E83DF0-90FB-44F3-B213-B8852BE9201E}">
      <dgm:prSet/>
      <dgm:spPr/>
      <dgm:t>
        <a:bodyPr/>
        <a:lstStyle/>
        <a:p>
          <a:endParaRPr lang="en-SG"/>
        </a:p>
      </dgm:t>
    </dgm:pt>
    <dgm:pt modelId="{90AEBF3E-4856-49CD-899F-A8840F54D153}" type="pres">
      <dgm:prSet presAssocID="{07477C9A-E43A-4A7B-8419-98A2995F9B1E}" presName="Name0" presStyleCnt="0">
        <dgm:presLayoutVars>
          <dgm:dir/>
          <dgm:resizeHandles val="exact"/>
        </dgm:presLayoutVars>
      </dgm:prSet>
      <dgm:spPr/>
    </dgm:pt>
    <dgm:pt modelId="{18B56969-907B-4346-89F8-8975F829B23E}" type="pres">
      <dgm:prSet presAssocID="{51CB3366-91FF-4908-883D-93A1662E6F33}" presName="composite" presStyleCnt="0"/>
      <dgm:spPr/>
    </dgm:pt>
    <dgm:pt modelId="{356109BD-2CF7-4425-AAAF-A77C63BD078C}" type="pres">
      <dgm:prSet presAssocID="{51CB3366-91FF-4908-883D-93A1662E6F33}" presName="bgChev" presStyleLbl="node1" presStyleIdx="0" presStyleCnt="3"/>
      <dgm:spPr/>
    </dgm:pt>
    <dgm:pt modelId="{5AF3C095-8EF2-4330-8AB0-4A777CD88AF5}" type="pres">
      <dgm:prSet presAssocID="{51CB3366-91FF-4908-883D-93A1662E6F33}" presName="txNode" presStyleLbl="fgAcc1" presStyleIdx="0" presStyleCnt="3">
        <dgm:presLayoutVars>
          <dgm:bulletEnabled val="1"/>
        </dgm:presLayoutVars>
      </dgm:prSet>
      <dgm:spPr/>
    </dgm:pt>
    <dgm:pt modelId="{09C8ABF9-0AC5-4F56-8163-ABFF869CBE69}" type="pres">
      <dgm:prSet presAssocID="{2B62F7DA-C8F4-4ED4-8F65-A6178E2E03C1}" presName="compositeSpace" presStyleCnt="0"/>
      <dgm:spPr/>
    </dgm:pt>
    <dgm:pt modelId="{E43548F7-55C4-4672-8B9A-AA310D4F1124}" type="pres">
      <dgm:prSet presAssocID="{C3BC3D19-2947-4B7C-89EE-7BC3029D7B4A}" presName="composite" presStyleCnt="0"/>
      <dgm:spPr/>
    </dgm:pt>
    <dgm:pt modelId="{416527ED-6756-49C5-8C71-AE397DCCEB2F}" type="pres">
      <dgm:prSet presAssocID="{C3BC3D19-2947-4B7C-89EE-7BC3029D7B4A}" presName="bgChev" presStyleLbl="node1" presStyleIdx="1" presStyleCnt="3"/>
      <dgm:spPr/>
    </dgm:pt>
    <dgm:pt modelId="{371A5147-5026-4FDE-8A25-3244BE0E6BFD}" type="pres">
      <dgm:prSet presAssocID="{C3BC3D19-2947-4B7C-89EE-7BC3029D7B4A}" presName="txNode" presStyleLbl="fgAcc1" presStyleIdx="1" presStyleCnt="3">
        <dgm:presLayoutVars>
          <dgm:bulletEnabled val="1"/>
        </dgm:presLayoutVars>
      </dgm:prSet>
      <dgm:spPr/>
    </dgm:pt>
    <dgm:pt modelId="{021DBB80-9849-4994-8F4D-B17E77447C02}" type="pres">
      <dgm:prSet presAssocID="{016AD606-AF6F-4BC1-B9C0-1979EBC0B93F}" presName="compositeSpace" presStyleCnt="0"/>
      <dgm:spPr/>
    </dgm:pt>
    <dgm:pt modelId="{2952F56C-5E19-4BC3-9D88-8736E55F0814}" type="pres">
      <dgm:prSet presAssocID="{8CB6FF80-9AE5-46B5-9D04-7712E64B5F1B}" presName="composite" presStyleCnt="0"/>
      <dgm:spPr/>
    </dgm:pt>
    <dgm:pt modelId="{FAE0E0B3-108D-41BF-B6A1-95CEBA3DA2B7}" type="pres">
      <dgm:prSet presAssocID="{8CB6FF80-9AE5-46B5-9D04-7712E64B5F1B}" presName="bgChev" presStyleLbl="node1" presStyleIdx="2" presStyleCnt="3"/>
      <dgm:spPr/>
    </dgm:pt>
    <dgm:pt modelId="{4BF61B12-668D-42AB-8ECA-FEC73E9947CF}" type="pres">
      <dgm:prSet presAssocID="{8CB6FF80-9AE5-46B5-9D04-7712E64B5F1B}" presName="txNode" presStyleLbl="fgAcc1" presStyleIdx="2" presStyleCnt="3">
        <dgm:presLayoutVars>
          <dgm:bulletEnabled val="1"/>
        </dgm:presLayoutVars>
      </dgm:prSet>
      <dgm:spPr/>
    </dgm:pt>
  </dgm:ptLst>
  <dgm:cxnLst>
    <dgm:cxn modelId="{F9E1B63B-DAFF-4536-9454-F705B592B5C1}" type="presOf" srcId="{07477C9A-E43A-4A7B-8419-98A2995F9B1E}" destId="{90AEBF3E-4856-49CD-899F-A8840F54D153}" srcOrd="0" destOrd="0" presId="urn:microsoft.com/office/officeart/2005/8/layout/chevronAccent+Icon"/>
    <dgm:cxn modelId="{E526943C-E2A0-420E-8A3B-8FC5C520663D}" srcId="{07477C9A-E43A-4A7B-8419-98A2995F9B1E}" destId="{C3BC3D19-2947-4B7C-89EE-7BC3029D7B4A}" srcOrd="1" destOrd="0" parTransId="{40FCAE13-4CD3-417E-9C36-314A1F70999E}" sibTransId="{016AD606-AF6F-4BC1-B9C0-1979EBC0B93F}"/>
    <dgm:cxn modelId="{22AB176E-FF8B-49DD-AD5E-97D9D3929B42}" type="presOf" srcId="{51CB3366-91FF-4908-883D-93A1662E6F33}" destId="{5AF3C095-8EF2-4330-8AB0-4A777CD88AF5}" srcOrd="0" destOrd="0" presId="urn:microsoft.com/office/officeart/2005/8/layout/chevronAccent+Icon"/>
    <dgm:cxn modelId="{76DA1C8E-22FD-4C8F-808D-38D4B13EA803}" type="presOf" srcId="{8CB6FF80-9AE5-46B5-9D04-7712E64B5F1B}" destId="{4BF61B12-668D-42AB-8ECA-FEC73E9947CF}" srcOrd="0" destOrd="0" presId="urn:microsoft.com/office/officeart/2005/8/layout/chevronAccent+Icon"/>
    <dgm:cxn modelId="{60D12EE2-9406-4DF4-94B0-680FDC4A0324}" type="presOf" srcId="{C3BC3D19-2947-4B7C-89EE-7BC3029D7B4A}" destId="{371A5147-5026-4FDE-8A25-3244BE0E6BFD}" srcOrd="0" destOrd="0" presId="urn:microsoft.com/office/officeart/2005/8/layout/chevronAccent+Icon"/>
    <dgm:cxn modelId="{AFB2F6E6-DD69-41AE-870F-38290582EA4C}" srcId="{07477C9A-E43A-4A7B-8419-98A2995F9B1E}" destId="{51CB3366-91FF-4908-883D-93A1662E6F33}" srcOrd="0" destOrd="0" parTransId="{4EC5939E-5980-4B28-BAEC-06716FC7459A}" sibTransId="{2B62F7DA-C8F4-4ED4-8F65-A6178E2E03C1}"/>
    <dgm:cxn modelId="{14E83DF0-90FB-44F3-B213-B8852BE9201E}" srcId="{07477C9A-E43A-4A7B-8419-98A2995F9B1E}" destId="{8CB6FF80-9AE5-46B5-9D04-7712E64B5F1B}" srcOrd="2" destOrd="0" parTransId="{4F324148-9FBF-4749-9DDA-536B8CD4BEB9}" sibTransId="{95C87459-F07D-4CF6-BFB5-F9EDCC57BD74}"/>
    <dgm:cxn modelId="{7BEF5761-5F12-40F3-8EB2-8B271570FB95}" type="presParOf" srcId="{90AEBF3E-4856-49CD-899F-A8840F54D153}" destId="{18B56969-907B-4346-89F8-8975F829B23E}" srcOrd="0" destOrd="0" presId="urn:microsoft.com/office/officeart/2005/8/layout/chevronAccent+Icon"/>
    <dgm:cxn modelId="{B98B24D6-A5A1-417D-A574-C263E0911E8A}" type="presParOf" srcId="{18B56969-907B-4346-89F8-8975F829B23E}" destId="{356109BD-2CF7-4425-AAAF-A77C63BD078C}" srcOrd="0" destOrd="0" presId="urn:microsoft.com/office/officeart/2005/8/layout/chevronAccent+Icon"/>
    <dgm:cxn modelId="{DE302837-BA5B-4F3F-967D-D02CF550EFEE}" type="presParOf" srcId="{18B56969-907B-4346-89F8-8975F829B23E}" destId="{5AF3C095-8EF2-4330-8AB0-4A777CD88AF5}" srcOrd="1" destOrd="0" presId="urn:microsoft.com/office/officeart/2005/8/layout/chevronAccent+Icon"/>
    <dgm:cxn modelId="{0F436056-3BE9-4153-BC2C-EC8BE32E8C3F}" type="presParOf" srcId="{90AEBF3E-4856-49CD-899F-A8840F54D153}" destId="{09C8ABF9-0AC5-4F56-8163-ABFF869CBE69}" srcOrd="1" destOrd="0" presId="urn:microsoft.com/office/officeart/2005/8/layout/chevronAccent+Icon"/>
    <dgm:cxn modelId="{1313A151-DD4A-48F7-9AD6-F3CDB817B584}" type="presParOf" srcId="{90AEBF3E-4856-49CD-899F-A8840F54D153}" destId="{E43548F7-55C4-4672-8B9A-AA310D4F1124}" srcOrd="2" destOrd="0" presId="urn:microsoft.com/office/officeart/2005/8/layout/chevronAccent+Icon"/>
    <dgm:cxn modelId="{C988B22C-CB1B-44D0-A36F-665F58F3730D}" type="presParOf" srcId="{E43548F7-55C4-4672-8B9A-AA310D4F1124}" destId="{416527ED-6756-49C5-8C71-AE397DCCEB2F}" srcOrd="0" destOrd="0" presId="urn:microsoft.com/office/officeart/2005/8/layout/chevronAccent+Icon"/>
    <dgm:cxn modelId="{4732CD5D-38DB-4ECF-8347-AED4AE0D026A}" type="presParOf" srcId="{E43548F7-55C4-4672-8B9A-AA310D4F1124}" destId="{371A5147-5026-4FDE-8A25-3244BE0E6BFD}" srcOrd="1" destOrd="0" presId="urn:microsoft.com/office/officeart/2005/8/layout/chevronAccent+Icon"/>
    <dgm:cxn modelId="{F0A76F7B-9597-4B3C-9550-4F70EF7AF410}" type="presParOf" srcId="{90AEBF3E-4856-49CD-899F-A8840F54D153}" destId="{021DBB80-9849-4994-8F4D-B17E77447C02}" srcOrd="3" destOrd="0" presId="urn:microsoft.com/office/officeart/2005/8/layout/chevronAccent+Icon"/>
    <dgm:cxn modelId="{D8BE2C84-4E7D-4CB0-BDB8-F23B6D5F34C3}" type="presParOf" srcId="{90AEBF3E-4856-49CD-899F-A8840F54D153}" destId="{2952F56C-5E19-4BC3-9D88-8736E55F0814}" srcOrd="4" destOrd="0" presId="urn:microsoft.com/office/officeart/2005/8/layout/chevronAccent+Icon"/>
    <dgm:cxn modelId="{B88B59DF-93A9-421B-8C15-367CDA950E19}" type="presParOf" srcId="{2952F56C-5E19-4BC3-9D88-8736E55F0814}" destId="{FAE0E0B3-108D-41BF-B6A1-95CEBA3DA2B7}" srcOrd="0" destOrd="0" presId="urn:microsoft.com/office/officeart/2005/8/layout/chevronAccent+Icon"/>
    <dgm:cxn modelId="{E9414204-1EDC-482F-98BA-9ECFB262DF5C}" type="presParOf" srcId="{2952F56C-5E19-4BC3-9D88-8736E55F0814}" destId="{4BF61B12-668D-42AB-8ECA-FEC73E9947CF}" srcOrd="1" destOrd="0" presId="urn:microsoft.com/office/officeart/2005/8/layout/chevronAccent+Icon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7477C9A-E43A-4A7B-8419-98A2995F9B1E}" type="doc">
      <dgm:prSet loTypeId="urn:microsoft.com/office/officeart/2005/8/layout/chevronAccent+Icon" loCatId="process" qsTypeId="urn:microsoft.com/office/officeart/2005/8/quickstyle/simple1" qsCatId="simple" csTypeId="urn:microsoft.com/office/officeart/2005/8/colors/accent1_2" csCatId="accent1" phldr="1"/>
      <dgm:spPr/>
    </dgm:pt>
    <dgm:pt modelId="{51CB3366-91FF-4908-883D-93A1662E6F33}">
      <dgm:prSet phldrT="[Text]" custT="1"/>
      <dgm:spPr/>
      <dgm:t>
        <a:bodyPr/>
        <a:lstStyle/>
        <a:p>
          <a:r>
            <a:rPr lang="en-SG" sz="1100" b="1" dirty="0"/>
            <a:t>Received data</a:t>
          </a:r>
        </a:p>
      </dgm:t>
    </dgm:pt>
    <dgm:pt modelId="{4EC5939E-5980-4B28-BAEC-06716FC7459A}" type="parTrans" cxnId="{AFB2F6E6-DD69-41AE-870F-38290582EA4C}">
      <dgm:prSet/>
      <dgm:spPr/>
      <dgm:t>
        <a:bodyPr/>
        <a:lstStyle/>
        <a:p>
          <a:endParaRPr lang="en-SG"/>
        </a:p>
      </dgm:t>
    </dgm:pt>
    <dgm:pt modelId="{2B62F7DA-C8F4-4ED4-8F65-A6178E2E03C1}" type="sibTrans" cxnId="{AFB2F6E6-DD69-41AE-870F-38290582EA4C}">
      <dgm:prSet/>
      <dgm:spPr/>
      <dgm:t>
        <a:bodyPr/>
        <a:lstStyle/>
        <a:p>
          <a:endParaRPr lang="en-SG"/>
        </a:p>
      </dgm:t>
    </dgm:pt>
    <dgm:pt modelId="{C3BC3D19-2947-4B7C-89EE-7BC3029D7B4A}">
      <dgm:prSet phldrT="[Text]"/>
      <dgm:spPr/>
      <dgm:t>
        <a:bodyPr/>
        <a:lstStyle/>
        <a:p>
          <a:r>
            <a:rPr lang="en-SG" b="1" dirty="0"/>
            <a:t>Decoding and demodulation</a:t>
          </a:r>
        </a:p>
      </dgm:t>
    </dgm:pt>
    <dgm:pt modelId="{40FCAE13-4CD3-417E-9C36-314A1F70999E}" type="parTrans" cxnId="{E526943C-E2A0-420E-8A3B-8FC5C520663D}">
      <dgm:prSet/>
      <dgm:spPr/>
      <dgm:t>
        <a:bodyPr/>
        <a:lstStyle/>
        <a:p>
          <a:endParaRPr lang="en-SG"/>
        </a:p>
      </dgm:t>
    </dgm:pt>
    <dgm:pt modelId="{016AD606-AF6F-4BC1-B9C0-1979EBC0B93F}" type="sibTrans" cxnId="{E526943C-E2A0-420E-8A3B-8FC5C520663D}">
      <dgm:prSet/>
      <dgm:spPr/>
      <dgm:t>
        <a:bodyPr/>
        <a:lstStyle/>
        <a:p>
          <a:endParaRPr lang="en-SG"/>
        </a:p>
      </dgm:t>
    </dgm:pt>
    <dgm:pt modelId="{8CB6FF80-9AE5-46B5-9D04-7712E64B5F1B}">
      <dgm:prSet phldrT="[Text]" custT="1"/>
      <dgm:spPr/>
      <dgm:t>
        <a:bodyPr/>
        <a:lstStyle/>
        <a:p>
          <a:r>
            <a:rPr lang="en-SG" sz="900" b="1" dirty="0"/>
            <a:t>Newly added functions</a:t>
          </a:r>
        </a:p>
      </dgm:t>
    </dgm:pt>
    <dgm:pt modelId="{4F324148-9FBF-4749-9DDA-536B8CD4BEB9}" type="parTrans" cxnId="{14E83DF0-90FB-44F3-B213-B8852BE9201E}">
      <dgm:prSet/>
      <dgm:spPr/>
      <dgm:t>
        <a:bodyPr/>
        <a:lstStyle/>
        <a:p>
          <a:endParaRPr lang="en-SG"/>
        </a:p>
      </dgm:t>
    </dgm:pt>
    <dgm:pt modelId="{95C87459-F07D-4CF6-BFB5-F9EDCC57BD74}" type="sibTrans" cxnId="{14E83DF0-90FB-44F3-B213-B8852BE9201E}">
      <dgm:prSet/>
      <dgm:spPr/>
      <dgm:t>
        <a:bodyPr/>
        <a:lstStyle/>
        <a:p>
          <a:endParaRPr lang="en-SG"/>
        </a:p>
      </dgm:t>
    </dgm:pt>
    <dgm:pt modelId="{90AEBF3E-4856-49CD-899F-A8840F54D153}" type="pres">
      <dgm:prSet presAssocID="{07477C9A-E43A-4A7B-8419-98A2995F9B1E}" presName="Name0" presStyleCnt="0">
        <dgm:presLayoutVars>
          <dgm:dir/>
          <dgm:resizeHandles val="exact"/>
        </dgm:presLayoutVars>
      </dgm:prSet>
      <dgm:spPr/>
    </dgm:pt>
    <dgm:pt modelId="{18B56969-907B-4346-89F8-8975F829B23E}" type="pres">
      <dgm:prSet presAssocID="{51CB3366-91FF-4908-883D-93A1662E6F33}" presName="composite" presStyleCnt="0"/>
      <dgm:spPr/>
    </dgm:pt>
    <dgm:pt modelId="{356109BD-2CF7-4425-AAAF-A77C63BD078C}" type="pres">
      <dgm:prSet presAssocID="{51CB3366-91FF-4908-883D-93A1662E6F33}" presName="bgChev" presStyleLbl="node1" presStyleIdx="0" presStyleCnt="3"/>
      <dgm:spPr/>
    </dgm:pt>
    <dgm:pt modelId="{5AF3C095-8EF2-4330-8AB0-4A777CD88AF5}" type="pres">
      <dgm:prSet presAssocID="{51CB3366-91FF-4908-883D-93A1662E6F33}" presName="txNode" presStyleLbl="fgAcc1" presStyleIdx="0" presStyleCnt="3">
        <dgm:presLayoutVars>
          <dgm:bulletEnabled val="1"/>
        </dgm:presLayoutVars>
      </dgm:prSet>
      <dgm:spPr/>
    </dgm:pt>
    <dgm:pt modelId="{09C8ABF9-0AC5-4F56-8163-ABFF869CBE69}" type="pres">
      <dgm:prSet presAssocID="{2B62F7DA-C8F4-4ED4-8F65-A6178E2E03C1}" presName="compositeSpace" presStyleCnt="0"/>
      <dgm:spPr/>
    </dgm:pt>
    <dgm:pt modelId="{E43548F7-55C4-4672-8B9A-AA310D4F1124}" type="pres">
      <dgm:prSet presAssocID="{C3BC3D19-2947-4B7C-89EE-7BC3029D7B4A}" presName="composite" presStyleCnt="0"/>
      <dgm:spPr/>
    </dgm:pt>
    <dgm:pt modelId="{416527ED-6756-49C5-8C71-AE397DCCEB2F}" type="pres">
      <dgm:prSet presAssocID="{C3BC3D19-2947-4B7C-89EE-7BC3029D7B4A}" presName="bgChev" presStyleLbl="node1" presStyleIdx="1" presStyleCnt="3"/>
      <dgm:spPr/>
    </dgm:pt>
    <dgm:pt modelId="{371A5147-5026-4FDE-8A25-3244BE0E6BFD}" type="pres">
      <dgm:prSet presAssocID="{C3BC3D19-2947-4B7C-89EE-7BC3029D7B4A}" presName="txNode" presStyleLbl="fgAcc1" presStyleIdx="1" presStyleCnt="3">
        <dgm:presLayoutVars>
          <dgm:bulletEnabled val="1"/>
        </dgm:presLayoutVars>
      </dgm:prSet>
      <dgm:spPr/>
    </dgm:pt>
    <dgm:pt modelId="{021DBB80-9849-4994-8F4D-B17E77447C02}" type="pres">
      <dgm:prSet presAssocID="{016AD606-AF6F-4BC1-B9C0-1979EBC0B93F}" presName="compositeSpace" presStyleCnt="0"/>
      <dgm:spPr/>
    </dgm:pt>
    <dgm:pt modelId="{2952F56C-5E19-4BC3-9D88-8736E55F0814}" type="pres">
      <dgm:prSet presAssocID="{8CB6FF80-9AE5-46B5-9D04-7712E64B5F1B}" presName="composite" presStyleCnt="0"/>
      <dgm:spPr/>
    </dgm:pt>
    <dgm:pt modelId="{FAE0E0B3-108D-41BF-B6A1-95CEBA3DA2B7}" type="pres">
      <dgm:prSet presAssocID="{8CB6FF80-9AE5-46B5-9D04-7712E64B5F1B}" presName="bgChev" presStyleLbl="node1" presStyleIdx="2" presStyleCnt="3"/>
      <dgm:spPr>
        <a:solidFill>
          <a:schemeClr val="accent6"/>
        </a:solidFill>
      </dgm:spPr>
    </dgm:pt>
    <dgm:pt modelId="{4BF61B12-668D-42AB-8ECA-FEC73E9947CF}" type="pres">
      <dgm:prSet presAssocID="{8CB6FF80-9AE5-46B5-9D04-7712E64B5F1B}" presName="txNode" presStyleLbl="fgAcc1" presStyleIdx="2" presStyleCnt="3">
        <dgm:presLayoutVars>
          <dgm:bulletEnabled val="1"/>
        </dgm:presLayoutVars>
      </dgm:prSet>
      <dgm:spPr/>
    </dgm:pt>
  </dgm:ptLst>
  <dgm:cxnLst>
    <dgm:cxn modelId="{F9E1B63B-DAFF-4536-9454-F705B592B5C1}" type="presOf" srcId="{07477C9A-E43A-4A7B-8419-98A2995F9B1E}" destId="{90AEBF3E-4856-49CD-899F-A8840F54D153}" srcOrd="0" destOrd="0" presId="urn:microsoft.com/office/officeart/2005/8/layout/chevronAccent+Icon"/>
    <dgm:cxn modelId="{E526943C-E2A0-420E-8A3B-8FC5C520663D}" srcId="{07477C9A-E43A-4A7B-8419-98A2995F9B1E}" destId="{C3BC3D19-2947-4B7C-89EE-7BC3029D7B4A}" srcOrd="1" destOrd="0" parTransId="{40FCAE13-4CD3-417E-9C36-314A1F70999E}" sibTransId="{016AD606-AF6F-4BC1-B9C0-1979EBC0B93F}"/>
    <dgm:cxn modelId="{22AB176E-FF8B-49DD-AD5E-97D9D3929B42}" type="presOf" srcId="{51CB3366-91FF-4908-883D-93A1662E6F33}" destId="{5AF3C095-8EF2-4330-8AB0-4A777CD88AF5}" srcOrd="0" destOrd="0" presId="urn:microsoft.com/office/officeart/2005/8/layout/chevronAccent+Icon"/>
    <dgm:cxn modelId="{76DA1C8E-22FD-4C8F-808D-38D4B13EA803}" type="presOf" srcId="{8CB6FF80-9AE5-46B5-9D04-7712E64B5F1B}" destId="{4BF61B12-668D-42AB-8ECA-FEC73E9947CF}" srcOrd="0" destOrd="0" presId="urn:microsoft.com/office/officeart/2005/8/layout/chevronAccent+Icon"/>
    <dgm:cxn modelId="{60D12EE2-9406-4DF4-94B0-680FDC4A0324}" type="presOf" srcId="{C3BC3D19-2947-4B7C-89EE-7BC3029D7B4A}" destId="{371A5147-5026-4FDE-8A25-3244BE0E6BFD}" srcOrd="0" destOrd="0" presId="urn:microsoft.com/office/officeart/2005/8/layout/chevronAccent+Icon"/>
    <dgm:cxn modelId="{AFB2F6E6-DD69-41AE-870F-38290582EA4C}" srcId="{07477C9A-E43A-4A7B-8419-98A2995F9B1E}" destId="{51CB3366-91FF-4908-883D-93A1662E6F33}" srcOrd="0" destOrd="0" parTransId="{4EC5939E-5980-4B28-BAEC-06716FC7459A}" sibTransId="{2B62F7DA-C8F4-4ED4-8F65-A6178E2E03C1}"/>
    <dgm:cxn modelId="{14E83DF0-90FB-44F3-B213-B8852BE9201E}" srcId="{07477C9A-E43A-4A7B-8419-98A2995F9B1E}" destId="{8CB6FF80-9AE5-46B5-9D04-7712E64B5F1B}" srcOrd="2" destOrd="0" parTransId="{4F324148-9FBF-4749-9DDA-536B8CD4BEB9}" sibTransId="{95C87459-F07D-4CF6-BFB5-F9EDCC57BD74}"/>
    <dgm:cxn modelId="{7BEF5761-5F12-40F3-8EB2-8B271570FB95}" type="presParOf" srcId="{90AEBF3E-4856-49CD-899F-A8840F54D153}" destId="{18B56969-907B-4346-89F8-8975F829B23E}" srcOrd="0" destOrd="0" presId="urn:microsoft.com/office/officeart/2005/8/layout/chevronAccent+Icon"/>
    <dgm:cxn modelId="{B98B24D6-A5A1-417D-A574-C263E0911E8A}" type="presParOf" srcId="{18B56969-907B-4346-89F8-8975F829B23E}" destId="{356109BD-2CF7-4425-AAAF-A77C63BD078C}" srcOrd="0" destOrd="0" presId="urn:microsoft.com/office/officeart/2005/8/layout/chevronAccent+Icon"/>
    <dgm:cxn modelId="{DE302837-BA5B-4F3F-967D-D02CF550EFEE}" type="presParOf" srcId="{18B56969-907B-4346-89F8-8975F829B23E}" destId="{5AF3C095-8EF2-4330-8AB0-4A777CD88AF5}" srcOrd="1" destOrd="0" presId="urn:microsoft.com/office/officeart/2005/8/layout/chevronAccent+Icon"/>
    <dgm:cxn modelId="{0F436056-3BE9-4153-BC2C-EC8BE32E8C3F}" type="presParOf" srcId="{90AEBF3E-4856-49CD-899F-A8840F54D153}" destId="{09C8ABF9-0AC5-4F56-8163-ABFF869CBE69}" srcOrd="1" destOrd="0" presId="urn:microsoft.com/office/officeart/2005/8/layout/chevronAccent+Icon"/>
    <dgm:cxn modelId="{1313A151-DD4A-48F7-9AD6-F3CDB817B584}" type="presParOf" srcId="{90AEBF3E-4856-49CD-899F-A8840F54D153}" destId="{E43548F7-55C4-4672-8B9A-AA310D4F1124}" srcOrd="2" destOrd="0" presId="urn:microsoft.com/office/officeart/2005/8/layout/chevronAccent+Icon"/>
    <dgm:cxn modelId="{C988B22C-CB1B-44D0-A36F-665F58F3730D}" type="presParOf" srcId="{E43548F7-55C4-4672-8B9A-AA310D4F1124}" destId="{416527ED-6756-49C5-8C71-AE397DCCEB2F}" srcOrd="0" destOrd="0" presId="urn:microsoft.com/office/officeart/2005/8/layout/chevronAccent+Icon"/>
    <dgm:cxn modelId="{4732CD5D-38DB-4ECF-8347-AED4AE0D026A}" type="presParOf" srcId="{E43548F7-55C4-4672-8B9A-AA310D4F1124}" destId="{371A5147-5026-4FDE-8A25-3244BE0E6BFD}" srcOrd="1" destOrd="0" presId="urn:microsoft.com/office/officeart/2005/8/layout/chevronAccent+Icon"/>
    <dgm:cxn modelId="{F0A76F7B-9597-4B3C-9550-4F70EF7AF410}" type="presParOf" srcId="{90AEBF3E-4856-49CD-899F-A8840F54D153}" destId="{021DBB80-9849-4994-8F4D-B17E77447C02}" srcOrd="3" destOrd="0" presId="urn:microsoft.com/office/officeart/2005/8/layout/chevronAccent+Icon"/>
    <dgm:cxn modelId="{D8BE2C84-4E7D-4CB0-BDB8-F23B6D5F34C3}" type="presParOf" srcId="{90AEBF3E-4856-49CD-899F-A8840F54D153}" destId="{2952F56C-5E19-4BC3-9D88-8736E55F0814}" srcOrd="4" destOrd="0" presId="urn:microsoft.com/office/officeart/2005/8/layout/chevronAccent+Icon"/>
    <dgm:cxn modelId="{B88B59DF-93A9-421B-8C15-367CDA950E19}" type="presParOf" srcId="{2952F56C-5E19-4BC3-9D88-8736E55F0814}" destId="{FAE0E0B3-108D-41BF-B6A1-95CEBA3DA2B7}" srcOrd="0" destOrd="0" presId="urn:microsoft.com/office/officeart/2005/8/layout/chevronAccent+Icon"/>
    <dgm:cxn modelId="{E9414204-1EDC-482F-98BA-9ECFB262DF5C}" type="presParOf" srcId="{2952F56C-5E19-4BC3-9D88-8736E55F0814}" destId="{4BF61B12-668D-42AB-8ECA-FEC73E9947CF}" srcOrd="1" destOrd="0" presId="urn:microsoft.com/office/officeart/2005/8/layout/chevronAccent+Icon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7477C9A-E43A-4A7B-8419-98A2995F9B1E}" type="doc">
      <dgm:prSet loTypeId="urn:microsoft.com/office/officeart/2005/8/layout/chevronAccent+Icon" loCatId="process" qsTypeId="urn:microsoft.com/office/officeart/2005/8/quickstyle/simple1" qsCatId="simple" csTypeId="urn:microsoft.com/office/officeart/2005/8/colors/accent1_2" csCatId="accent1" phldr="1"/>
      <dgm:spPr/>
    </dgm:pt>
    <dgm:pt modelId="{51CB3366-91FF-4908-883D-93A1662E6F33}">
      <dgm:prSet phldrT="[Text]" custT="1"/>
      <dgm:spPr/>
      <dgm:t>
        <a:bodyPr/>
        <a:lstStyle/>
        <a:p>
          <a:r>
            <a:rPr lang="en-SG" sz="1100" b="1" dirty="0"/>
            <a:t>Input data</a:t>
          </a:r>
        </a:p>
      </dgm:t>
    </dgm:pt>
    <dgm:pt modelId="{4EC5939E-5980-4B28-BAEC-06716FC7459A}" type="parTrans" cxnId="{AFB2F6E6-DD69-41AE-870F-38290582EA4C}">
      <dgm:prSet/>
      <dgm:spPr/>
      <dgm:t>
        <a:bodyPr/>
        <a:lstStyle/>
        <a:p>
          <a:endParaRPr lang="en-SG"/>
        </a:p>
      </dgm:t>
    </dgm:pt>
    <dgm:pt modelId="{2B62F7DA-C8F4-4ED4-8F65-A6178E2E03C1}" type="sibTrans" cxnId="{AFB2F6E6-DD69-41AE-870F-38290582EA4C}">
      <dgm:prSet/>
      <dgm:spPr/>
      <dgm:t>
        <a:bodyPr/>
        <a:lstStyle/>
        <a:p>
          <a:endParaRPr lang="en-SG"/>
        </a:p>
      </dgm:t>
    </dgm:pt>
    <dgm:pt modelId="{C3BC3D19-2947-4B7C-89EE-7BC3029D7B4A}">
      <dgm:prSet phldrT="[Text]"/>
      <dgm:spPr/>
      <dgm:t>
        <a:bodyPr/>
        <a:lstStyle/>
        <a:p>
          <a:r>
            <a:rPr lang="en-SG" b="1" dirty="0"/>
            <a:t>Encoding</a:t>
          </a:r>
        </a:p>
      </dgm:t>
    </dgm:pt>
    <dgm:pt modelId="{40FCAE13-4CD3-417E-9C36-314A1F70999E}" type="parTrans" cxnId="{E526943C-E2A0-420E-8A3B-8FC5C520663D}">
      <dgm:prSet/>
      <dgm:spPr/>
      <dgm:t>
        <a:bodyPr/>
        <a:lstStyle/>
        <a:p>
          <a:endParaRPr lang="en-SG"/>
        </a:p>
      </dgm:t>
    </dgm:pt>
    <dgm:pt modelId="{016AD606-AF6F-4BC1-B9C0-1979EBC0B93F}" type="sibTrans" cxnId="{E526943C-E2A0-420E-8A3B-8FC5C520663D}">
      <dgm:prSet/>
      <dgm:spPr/>
      <dgm:t>
        <a:bodyPr/>
        <a:lstStyle/>
        <a:p>
          <a:endParaRPr lang="en-SG"/>
        </a:p>
      </dgm:t>
    </dgm:pt>
    <dgm:pt modelId="{8CB6FF80-9AE5-46B5-9D04-7712E64B5F1B}">
      <dgm:prSet phldrT="[Text]" custT="1"/>
      <dgm:spPr/>
      <dgm:t>
        <a:bodyPr/>
        <a:lstStyle/>
        <a:p>
          <a:r>
            <a:rPr lang="en-SG" sz="900" b="1" dirty="0"/>
            <a:t>Newly added functions</a:t>
          </a:r>
        </a:p>
      </dgm:t>
    </dgm:pt>
    <dgm:pt modelId="{4F324148-9FBF-4749-9DDA-536B8CD4BEB9}" type="parTrans" cxnId="{14E83DF0-90FB-44F3-B213-B8852BE9201E}">
      <dgm:prSet/>
      <dgm:spPr/>
      <dgm:t>
        <a:bodyPr/>
        <a:lstStyle/>
        <a:p>
          <a:endParaRPr lang="en-SG"/>
        </a:p>
      </dgm:t>
    </dgm:pt>
    <dgm:pt modelId="{95C87459-F07D-4CF6-BFB5-F9EDCC57BD74}" type="sibTrans" cxnId="{14E83DF0-90FB-44F3-B213-B8852BE9201E}">
      <dgm:prSet/>
      <dgm:spPr/>
      <dgm:t>
        <a:bodyPr/>
        <a:lstStyle/>
        <a:p>
          <a:endParaRPr lang="en-SG"/>
        </a:p>
      </dgm:t>
    </dgm:pt>
    <dgm:pt modelId="{90AEBF3E-4856-49CD-899F-A8840F54D153}" type="pres">
      <dgm:prSet presAssocID="{07477C9A-E43A-4A7B-8419-98A2995F9B1E}" presName="Name0" presStyleCnt="0">
        <dgm:presLayoutVars>
          <dgm:dir/>
          <dgm:resizeHandles val="exact"/>
        </dgm:presLayoutVars>
      </dgm:prSet>
      <dgm:spPr/>
    </dgm:pt>
    <dgm:pt modelId="{18B56969-907B-4346-89F8-8975F829B23E}" type="pres">
      <dgm:prSet presAssocID="{51CB3366-91FF-4908-883D-93A1662E6F33}" presName="composite" presStyleCnt="0"/>
      <dgm:spPr/>
    </dgm:pt>
    <dgm:pt modelId="{356109BD-2CF7-4425-AAAF-A77C63BD078C}" type="pres">
      <dgm:prSet presAssocID="{51CB3366-91FF-4908-883D-93A1662E6F33}" presName="bgChev" presStyleLbl="node1" presStyleIdx="0" presStyleCnt="3"/>
      <dgm:spPr/>
    </dgm:pt>
    <dgm:pt modelId="{5AF3C095-8EF2-4330-8AB0-4A777CD88AF5}" type="pres">
      <dgm:prSet presAssocID="{51CB3366-91FF-4908-883D-93A1662E6F33}" presName="txNode" presStyleLbl="fgAcc1" presStyleIdx="0" presStyleCnt="3">
        <dgm:presLayoutVars>
          <dgm:bulletEnabled val="1"/>
        </dgm:presLayoutVars>
      </dgm:prSet>
      <dgm:spPr/>
    </dgm:pt>
    <dgm:pt modelId="{09C8ABF9-0AC5-4F56-8163-ABFF869CBE69}" type="pres">
      <dgm:prSet presAssocID="{2B62F7DA-C8F4-4ED4-8F65-A6178E2E03C1}" presName="compositeSpace" presStyleCnt="0"/>
      <dgm:spPr/>
    </dgm:pt>
    <dgm:pt modelId="{E43548F7-55C4-4672-8B9A-AA310D4F1124}" type="pres">
      <dgm:prSet presAssocID="{C3BC3D19-2947-4B7C-89EE-7BC3029D7B4A}" presName="composite" presStyleCnt="0"/>
      <dgm:spPr/>
    </dgm:pt>
    <dgm:pt modelId="{416527ED-6756-49C5-8C71-AE397DCCEB2F}" type="pres">
      <dgm:prSet presAssocID="{C3BC3D19-2947-4B7C-89EE-7BC3029D7B4A}" presName="bgChev" presStyleLbl="node1" presStyleIdx="1" presStyleCnt="3"/>
      <dgm:spPr/>
    </dgm:pt>
    <dgm:pt modelId="{371A5147-5026-4FDE-8A25-3244BE0E6BFD}" type="pres">
      <dgm:prSet presAssocID="{C3BC3D19-2947-4B7C-89EE-7BC3029D7B4A}" presName="txNode" presStyleLbl="fgAcc1" presStyleIdx="1" presStyleCnt="3">
        <dgm:presLayoutVars>
          <dgm:bulletEnabled val="1"/>
        </dgm:presLayoutVars>
      </dgm:prSet>
      <dgm:spPr/>
    </dgm:pt>
    <dgm:pt modelId="{021DBB80-9849-4994-8F4D-B17E77447C02}" type="pres">
      <dgm:prSet presAssocID="{016AD606-AF6F-4BC1-B9C0-1979EBC0B93F}" presName="compositeSpace" presStyleCnt="0"/>
      <dgm:spPr/>
    </dgm:pt>
    <dgm:pt modelId="{2952F56C-5E19-4BC3-9D88-8736E55F0814}" type="pres">
      <dgm:prSet presAssocID="{8CB6FF80-9AE5-46B5-9D04-7712E64B5F1B}" presName="composite" presStyleCnt="0"/>
      <dgm:spPr/>
    </dgm:pt>
    <dgm:pt modelId="{FAE0E0B3-108D-41BF-B6A1-95CEBA3DA2B7}" type="pres">
      <dgm:prSet presAssocID="{8CB6FF80-9AE5-46B5-9D04-7712E64B5F1B}" presName="bgChev" presStyleLbl="node1" presStyleIdx="2" presStyleCnt="3"/>
      <dgm:spPr>
        <a:solidFill>
          <a:schemeClr val="accent6"/>
        </a:solidFill>
      </dgm:spPr>
    </dgm:pt>
    <dgm:pt modelId="{4BF61B12-668D-42AB-8ECA-FEC73E9947CF}" type="pres">
      <dgm:prSet presAssocID="{8CB6FF80-9AE5-46B5-9D04-7712E64B5F1B}" presName="txNode" presStyleLbl="fgAcc1" presStyleIdx="2" presStyleCnt="3">
        <dgm:presLayoutVars>
          <dgm:bulletEnabled val="1"/>
        </dgm:presLayoutVars>
      </dgm:prSet>
      <dgm:spPr/>
    </dgm:pt>
  </dgm:ptLst>
  <dgm:cxnLst>
    <dgm:cxn modelId="{F9E1B63B-DAFF-4536-9454-F705B592B5C1}" type="presOf" srcId="{07477C9A-E43A-4A7B-8419-98A2995F9B1E}" destId="{90AEBF3E-4856-49CD-899F-A8840F54D153}" srcOrd="0" destOrd="0" presId="urn:microsoft.com/office/officeart/2005/8/layout/chevronAccent+Icon"/>
    <dgm:cxn modelId="{E526943C-E2A0-420E-8A3B-8FC5C520663D}" srcId="{07477C9A-E43A-4A7B-8419-98A2995F9B1E}" destId="{C3BC3D19-2947-4B7C-89EE-7BC3029D7B4A}" srcOrd="1" destOrd="0" parTransId="{40FCAE13-4CD3-417E-9C36-314A1F70999E}" sibTransId="{016AD606-AF6F-4BC1-B9C0-1979EBC0B93F}"/>
    <dgm:cxn modelId="{22AB176E-FF8B-49DD-AD5E-97D9D3929B42}" type="presOf" srcId="{51CB3366-91FF-4908-883D-93A1662E6F33}" destId="{5AF3C095-8EF2-4330-8AB0-4A777CD88AF5}" srcOrd="0" destOrd="0" presId="urn:microsoft.com/office/officeart/2005/8/layout/chevronAccent+Icon"/>
    <dgm:cxn modelId="{76DA1C8E-22FD-4C8F-808D-38D4B13EA803}" type="presOf" srcId="{8CB6FF80-9AE5-46B5-9D04-7712E64B5F1B}" destId="{4BF61B12-668D-42AB-8ECA-FEC73E9947CF}" srcOrd="0" destOrd="0" presId="urn:microsoft.com/office/officeart/2005/8/layout/chevronAccent+Icon"/>
    <dgm:cxn modelId="{60D12EE2-9406-4DF4-94B0-680FDC4A0324}" type="presOf" srcId="{C3BC3D19-2947-4B7C-89EE-7BC3029D7B4A}" destId="{371A5147-5026-4FDE-8A25-3244BE0E6BFD}" srcOrd="0" destOrd="0" presId="urn:microsoft.com/office/officeart/2005/8/layout/chevronAccent+Icon"/>
    <dgm:cxn modelId="{AFB2F6E6-DD69-41AE-870F-38290582EA4C}" srcId="{07477C9A-E43A-4A7B-8419-98A2995F9B1E}" destId="{51CB3366-91FF-4908-883D-93A1662E6F33}" srcOrd="0" destOrd="0" parTransId="{4EC5939E-5980-4B28-BAEC-06716FC7459A}" sibTransId="{2B62F7DA-C8F4-4ED4-8F65-A6178E2E03C1}"/>
    <dgm:cxn modelId="{14E83DF0-90FB-44F3-B213-B8852BE9201E}" srcId="{07477C9A-E43A-4A7B-8419-98A2995F9B1E}" destId="{8CB6FF80-9AE5-46B5-9D04-7712E64B5F1B}" srcOrd="2" destOrd="0" parTransId="{4F324148-9FBF-4749-9DDA-536B8CD4BEB9}" sibTransId="{95C87459-F07D-4CF6-BFB5-F9EDCC57BD74}"/>
    <dgm:cxn modelId="{7BEF5761-5F12-40F3-8EB2-8B271570FB95}" type="presParOf" srcId="{90AEBF3E-4856-49CD-899F-A8840F54D153}" destId="{18B56969-907B-4346-89F8-8975F829B23E}" srcOrd="0" destOrd="0" presId="urn:microsoft.com/office/officeart/2005/8/layout/chevronAccent+Icon"/>
    <dgm:cxn modelId="{B98B24D6-A5A1-417D-A574-C263E0911E8A}" type="presParOf" srcId="{18B56969-907B-4346-89F8-8975F829B23E}" destId="{356109BD-2CF7-4425-AAAF-A77C63BD078C}" srcOrd="0" destOrd="0" presId="urn:microsoft.com/office/officeart/2005/8/layout/chevronAccent+Icon"/>
    <dgm:cxn modelId="{DE302837-BA5B-4F3F-967D-D02CF550EFEE}" type="presParOf" srcId="{18B56969-907B-4346-89F8-8975F829B23E}" destId="{5AF3C095-8EF2-4330-8AB0-4A777CD88AF5}" srcOrd="1" destOrd="0" presId="urn:microsoft.com/office/officeart/2005/8/layout/chevronAccent+Icon"/>
    <dgm:cxn modelId="{0F436056-3BE9-4153-BC2C-EC8BE32E8C3F}" type="presParOf" srcId="{90AEBF3E-4856-49CD-899F-A8840F54D153}" destId="{09C8ABF9-0AC5-4F56-8163-ABFF869CBE69}" srcOrd="1" destOrd="0" presId="urn:microsoft.com/office/officeart/2005/8/layout/chevronAccent+Icon"/>
    <dgm:cxn modelId="{1313A151-DD4A-48F7-9AD6-F3CDB817B584}" type="presParOf" srcId="{90AEBF3E-4856-49CD-899F-A8840F54D153}" destId="{E43548F7-55C4-4672-8B9A-AA310D4F1124}" srcOrd="2" destOrd="0" presId="urn:microsoft.com/office/officeart/2005/8/layout/chevronAccent+Icon"/>
    <dgm:cxn modelId="{C988B22C-CB1B-44D0-A36F-665F58F3730D}" type="presParOf" srcId="{E43548F7-55C4-4672-8B9A-AA310D4F1124}" destId="{416527ED-6756-49C5-8C71-AE397DCCEB2F}" srcOrd="0" destOrd="0" presId="urn:microsoft.com/office/officeart/2005/8/layout/chevronAccent+Icon"/>
    <dgm:cxn modelId="{4732CD5D-38DB-4ECF-8347-AED4AE0D026A}" type="presParOf" srcId="{E43548F7-55C4-4672-8B9A-AA310D4F1124}" destId="{371A5147-5026-4FDE-8A25-3244BE0E6BFD}" srcOrd="1" destOrd="0" presId="urn:microsoft.com/office/officeart/2005/8/layout/chevronAccent+Icon"/>
    <dgm:cxn modelId="{F0A76F7B-9597-4B3C-9550-4F70EF7AF410}" type="presParOf" srcId="{90AEBF3E-4856-49CD-899F-A8840F54D153}" destId="{021DBB80-9849-4994-8F4D-B17E77447C02}" srcOrd="3" destOrd="0" presId="urn:microsoft.com/office/officeart/2005/8/layout/chevronAccent+Icon"/>
    <dgm:cxn modelId="{D8BE2C84-4E7D-4CB0-BDB8-F23B6D5F34C3}" type="presParOf" srcId="{90AEBF3E-4856-49CD-899F-A8840F54D153}" destId="{2952F56C-5E19-4BC3-9D88-8736E55F0814}" srcOrd="4" destOrd="0" presId="urn:microsoft.com/office/officeart/2005/8/layout/chevronAccent+Icon"/>
    <dgm:cxn modelId="{B88B59DF-93A9-421B-8C15-367CDA950E19}" type="presParOf" srcId="{2952F56C-5E19-4BC3-9D88-8736E55F0814}" destId="{FAE0E0B3-108D-41BF-B6A1-95CEBA3DA2B7}" srcOrd="0" destOrd="0" presId="urn:microsoft.com/office/officeart/2005/8/layout/chevronAccent+Icon"/>
    <dgm:cxn modelId="{E9414204-1EDC-482F-98BA-9ECFB262DF5C}" type="presParOf" srcId="{2952F56C-5E19-4BC3-9D88-8736E55F0814}" destId="{4BF61B12-668D-42AB-8ECA-FEC73E9947CF}" srcOrd="1" destOrd="0" presId="urn:microsoft.com/office/officeart/2005/8/layout/chevronAccent+Icon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7477C9A-E43A-4A7B-8419-98A2995F9B1E}" type="doc">
      <dgm:prSet loTypeId="urn:microsoft.com/office/officeart/2005/8/layout/chevronAccent+Icon" loCatId="process" qsTypeId="urn:microsoft.com/office/officeart/2005/8/quickstyle/simple1" qsCatId="simple" csTypeId="urn:microsoft.com/office/officeart/2005/8/colors/accent1_2" csCatId="accent1" phldr="1"/>
      <dgm:spPr/>
    </dgm:pt>
    <dgm:pt modelId="{51CB3366-91FF-4908-883D-93A1662E6F33}">
      <dgm:prSet phldrT="[Text]"/>
      <dgm:spPr/>
      <dgm:t>
        <a:bodyPr/>
        <a:lstStyle/>
        <a:p>
          <a:r>
            <a:rPr lang="en-SG" dirty="0"/>
            <a:t>Received data</a:t>
          </a:r>
        </a:p>
      </dgm:t>
    </dgm:pt>
    <dgm:pt modelId="{4EC5939E-5980-4B28-BAEC-06716FC7459A}" type="parTrans" cxnId="{AFB2F6E6-DD69-41AE-870F-38290582EA4C}">
      <dgm:prSet/>
      <dgm:spPr/>
      <dgm:t>
        <a:bodyPr/>
        <a:lstStyle/>
        <a:p>
          <a:endParaRPr lang="en-SG"/>
        </a:p>
      </dgm:t>
    </dgm:pt>
    <dgm:pt modelId="{2B62F7DA-C8F4-4ED4-8F65-A6178E2E03C1}" type="sibTrans" cxnId="{AFB2F6E6-DD69-41AE-870F-38290582EA4C}">
      <dgm:prSet/>
      <dgm:spPr/>
      <dgm:t>
        <a:bodyPr/>
        <a:lstStyle/>
        <a:p>
          <a:endParaRPr lang="en-SG"/>
        </a:p>
      </dgm:t>
    </dgm:pt>
    <dgm:pt modelId="{C3BC3D19-2947-4B7C-89EE-7BC3029D7B4A}">
      <dgm:prSet phldrT="[Text]"/>
      <dgm:spPr/>
      <dgm:t>
        <a:bodyPr/>
        <a:lstStyle/>
        <a:p>
          <a:r>
            <a:rPr lang="en-SG" dirty="0"/>
            <a:t>Decoding and demodulation</a:t>
          </a:r>
        </a:p>
      </dgm:t>
    </dgm:pt>
    <dgm:pt modelId="{40FCAE13-4CD3-417E-9C36-314A1F70999E}" type="parTrans" cxnId="{E526943C-E2A0-420E-8A3B-8FC5C520663D}">
      <dgm:prSet/>
      <dgm:spPr/>
      <dgm:t>
        <a:bodyPr/>
        <a:lstStyle/>
        <a:p>
          <a:endParaRPr lang="en-SG"/>
        </a:p>
      </dgm:t>
    </dgm:pt>
    <dgm:pt modelId="{016AD606-AF6F-4BC1-B9C0-1979EBC0B93F}" type="sibTrans" cxnId="{E526943C-E2A0-420E-8A3B-8FC5C520663D}">
      <dgm:prSet/>
      <dgm:spPr/>
      <dgm:t>
        <a:bodyPr/>
        <a:lstStyle/>
        <a:p>
          <a:endParaRPr lang="en-SG"/>
        </a:p>
      </dgm:t>
    </dgm:pt>
    <dgm:pt modelId="{8CB6FF80-9AE5-46B5-9D04-7712E64B5F1B}">
      <dgm:prSet phldrT="[Text]"/>
      <dgm:spPr/>
      <dgm:t>
        <a:bodyPr/>
        <a:lstStyle/>
        <a:p>
          <a:r>
            <a:rPr lang="en-SG" dirty="0"/>
            <a:t>COP Execute</a:t>
          </a:r>
        </a:p>
      </dgm:t>
    </dgm:pt>
    <dgm:pt modelId="{4F324148-9FBF-4749-9DDA-536B8CD4BEB9}" type="parTrans" cxnId="{14E83DF0-90FB-44F3-B213-B8852BE9201E}">
      <dgm:prSet/>
      <dgm:spPr/>
      <dgm:t>
        <a:bodyPr/>
        <a:lstStyle/>
        <a:p>
          <a:endParaRPr lang="en-SG"/>
        </a:p>
      </dgm:t>
    </dgm:pt>
    <dgm:pt modelId="{95C87459-F07D-4CF6-BFB5-F9EDCC57BD74}" type="sibTrans" cxnId="{14E83DF0-90FB-44F3-B213-B8852BE9201E}">
      <dgm:prSet/>
      <dgm:spPr/>
      <dgm:t>
        <a:bodyPr/>
        <a:lstStyle/>
        <a:p>
          <a:endParaRPr lang="en-SG"/>
        </a:p>
      </dgm:t>
    </dgm:pt>
    <dgm:pt modelId="{90AEBF3E-4856-49CD-899F-A8840F54D153}" type="pres">
      <dgm:prSet presAssocID="{07477C9A-E43A-4A7B-8419-98A2995F9B1E}" presName="Name0" presStyleCnt="0">
        <dgm:presLayoutVars>
          <dgm:dir/>
          <dgm:resizeHandles val="exact"/>
        </dgm:presLayoutVars>
      </dgm:prSet>
      <dgm:spPr/>
    </dgm:pt>
    <dgm:pt modelId="{18B56969-907B-4346-89F8-8975F829B23E}" type="pres">
      <dgm:prSet presAssocID="{51CB3366-91FF-4908-883D-93A1662E6F33}" presName="composite" presStyleCnt="0"/>
      <dgm:spPr/>
    </dgm:pt>
    <dgm:pt modelId="{356109BD-2CF7-4425-AAAF-A77C63BD078C}" type="pres">
      <dgm:prSet presAssocID="{51CB3366-91FF-4908-883D-93A1662E6F33}" presName="bgChev" presStyleLbl="node1" presStyleIdx="0" presStyleCnt="3"/>
      <dgm:spPr/>
    </dgm:pt>
    <dgm:pt modelId="{5AF3C095-8EF2-4330-8AB0-4A777CD88AF5}" type="pres">
      <dgm:prSet presAssocID="{51CB3366-91FF-4908-883D-93A1662E6F33}" presName="txNode" presStyleLbl="fgAcc1" presStyleIdx="0" presStyleCnt="3">
        <dgm:presLayoutVars>
          <dgm:bulletEnabled val="1"/>
        </dgm:presLayoutVars>
      </dgm:prSet>
      <dgm:spPr/>
    </dgm:pt>
    <dgm:pt modelId="{09C8ABF9-0AC5-4F56-8163-ABFF869CBE69}" type="pres">
      <dgm:prSet presAssocID="{2B62F7DA-C8F4-4ED4-8F65-A6178E2E03C1}" presName="compositeSpace" presStyleCnt="0"/>
      <dgm:spPr/>
    </dgm:pt>
    <dgm:pt modelId="{E43548F7-55C4-4672-8B9A-AA310D4F1124}" type="pres">
      <dgm:prSet presAssocID="{C3BC3D19-2947-4B7C-89EE-7BC3029D7B4A}" presName="composite" presStyleCnt="0"/>
      <dgm:spPr/>
    </dgm:pt>
    <dgm:pt modelId="{416527ED-6756-49C5-8C71-AE397DCCEB2F}" type="pres">
      <dgm:prSet presAssocID="{C3BC3D19-2947-4B7C-89EE-7BC3029D7B4A}" presName="bgChev" presStyleLbl="node1" presStyleIdx="1" presStyleCnt="3"/>
      <dgm:spPr/>
    </dgm:pt>
    <dgm:pt modelId="{371A5147-5026-4FDE-8A25-3244BE0E6BFD}" type="pres">
      <dgm:prSet presAssocID="{C3BC3D19-2947-4B7C-89EE-7BC3029D7B4A}" presName="txNode" presStyleLbl="fgAcc1" presStyleIdx="1" presStyleCnt="3">
        <dgm:presLayoutVars>
          <dgm:bulletEnabled val="1"/>
        </dgm:presLayoutVars>
      </dgm:prSet>
      <dgm:spPr/>
    </dgm:pt>
    <dgm:pt modelId="{021DBB80-9849-4994-8F4D-B17E77447C02}" type="pres">
      <dgm:prSet presAssocID="{016AD606-AF6F-4BC1-B9C0-1979EBC0B93F}" presName="compositeSpace" presStyleCnt="0"/>
      <dgm:spPr/>
    </dgm:pt>
    <dgm:pt modelId="{2952F56C-5E19-4BC3-9D88-8736E55F0814}" type="pres">
      <dgm:prSet presAssocID="{8CB6FF80-9AE5-46B5-9D04-7712E64B5F1B}" presName="composite" presStyleCnt="0"/>
      <dgm:spPr/>
    </dgm:pt>
    <dgm:pt modelId="{FAE0E0B3-108D-41BF-B6A1-95CEBA3DA2B7}" type="pres">
      <dgm:prSet presAssocID="{8CB6FF80-9AE5-46B5-9D04-7712E64B5F1B}" presName="bgChev" presStyleLbl="node1" presStyleIdx="2" presStyleCnt="3"/>
      <dgm:spPr>
        <a:solidFill>
          <a:schemeClr val="accent6"/>
        </a:solidFill>
      </dgm:spPr>
    </dgm:pt>
    <dgm:pt modelId="{4BF61B12-668D-42AB-8ECA-FEC73E9947CF}" type="pres">
      <dgm:prSet presAssocID="{8CB6FF80-9AE5-46B5-9D04-7712E64B5F1B}" presName="txNode" presStyleLbl="fgAcc1" presStyleIdx="2" presStyleCnt="3">
        <dgm:presLayoutVars>
          <dgm:bulletEnabled val="1"/>
        </dgm:presLayoutVars>
      </dgm:prSet>
      <dgm:spPr/>
    </dgm:pt>
  </dgm:ptLst>
  <dgm:cxnLst>
    <dgm:cxn modelId="{F9E1B63B-DAFF-4536-9454-F705B592B5C1}" type="presOf" srcId="{07477C9A-E43A-4A7B-8419-98A2995F9B1E}" destId="{90AEBF3E-4856-49CD-899F-A8840F54D153}" srcOrd="0" destOrd="0" presId="urn:microsoft.com/office/officeart/2005/8/layout/chevronAccent+Icon"/>
    <dgm:cxn modelId="{E526943C-E2A0-420E-8A3B-8FC5C520663D}" srcId="{07477C9A-E43A-4A7B-8419-98A2995F9B1E}" destId="{C3BC3D19-2947-4B7C-89EE-7BC3029D7B4A}" srcOrd="1" destOrd="0" parTransId="{40FCAE13-4CD3-417E-9C36-314A1F70999E}" sibTransId="{016AD606-AF6F-4BC1-B9C0-1979EBC0B93F}"/>
    <dgm:cxn modelId="{22AB176E-FF8B-49DD-AD5E-97D9D3929B42}" type="presOf" srcId="{51CB3366-91FF-4908-883D-93A1662E6F33}" destId="{5AF3C095-8EF2-4330-8AB0-4A777CD88AF5}" srcOrd="0" destOrd="0" presId="urn:microsoft.com/office/officeart/2005/8/layout/chevronAccent+Icon"/>
    <dgm:cxn modelId="{76DA1C8E-22FD-4C8F-808D-38D4B13EA803}" type="presOf" srcId="{8CB6FF80-9AE5-46B5-9D04-7712E64B5F1B}" destId="{4BF61B12-668D-42AB-8ECA-FEC73E9947CF}" srcOrd="0" destOrd="0" presId="urn:microsoft.com/office/officeart/2005/8/layout/chevronAccent+Icon"/>
    <dgm:cxn modelId="{60D12EE2-9406-4DF4-94B0-680FDC4A0324}" type="presOf" srcId="{C3BC3D19-2947-4B7C-89EE-7BC3029D7B4A}" destId="{371A5147-5026-4FDE-8A25-3244BE0E6BFD}" srcOrd="0" destOrd="0" presId="urn:microsoft.com/office/officeart/2005/8/layout/chevronAccent+Icon"/>
    <dgm:cxn modelId="{AFB2F6E6-DD69-41AE-870F-38290582EA4C}" srcId="{07477C9A-E43A-4A7B-8419-98A2995F9B1E}" destId="{51CB3366-91FF-4908-883D-93A1662E6F33}" srcOrd="0" destOrd="0" parTransId="{4EC5939E-5980-4B28-BAEC-06716FC7459A}" sibTransId="{2B62F7DA-C8F4-4ED4-8F65-A6178E2E03C1}"/>
    <dgm:cxn modelId="{14E83DF0-90FB-44F3-B213-B8852BE9201E}" srcId="{07477C9A-E43A-4A7B-8419-98A2995F9B1E}" destId="{8CB6FF80-9AE5-46B5-9D04-7712E64B5F1B}" srcOrd="2" destOrd="0" parTransId="{4F324148-9FBF-4749-9DDA-536B8CD4BEB9}" sibTransId="{95C87459-F07D-4CF6-BFB5-F9EDCC57BD74}"/>
    <dgm:cxn modelId="{7BEF5761-5F12-40F3-8EB2-8B271570FB95}" type="presParOf" srcId="{90AEBF3E-4856-49CD-899F-A8840F54D153}" destId="{18B56969-907B-4346-89F8-8975F829B23E}" srcOrd="0" destOrd="0" presId="urn:microsoft.com/office/officeart/2005/8/layout/chevronAccent+Icon"/>
    <dgm:cxn modelId="{B98B24D6-A5A1-417D-A574-C263E0911E8A}" type="presParOf" srcId="{18B56969-907B-4346-89F8-8975F829B23E}" destId="{356109BD-2CF7-4425-AAAF-A77C63BD078C}" srcOrd="0" destOrd="0" presId="urn:microsoft.com/office/officeart/2005/8/layout/chevronAccent+Icon"/>
    <dgm:cxn modelId="{DE302837-BA5B-4F3F-967D-D02CF550EFEE}" type="presParOf" srcId="{18B56969-907B-4346-89F8-8975F829B23E}" destId="{5AF3C095-8EF2-4330-8AB0-4A777CD88AF5}" srcOrd="1" destOrd="0" presId="urn:microsoft.com/office/officeart/2005/8/layout/chevronAccent+Icon"/>
    <dgm:cxn modelId="{0F436056-3BE9-4153-BC2C-EC8BE32E8C3F}" type="presParOf" srcId="{90AEBF3E-4856-49CD-899F-A8840F54D153}" destId="{09C8ABF9-0AC5-4F56-8163-ABFF869CBE69}" srcOrd="1" destOrd="0" presId="urn:microsoft.com/office/officeart/2005/8/layout/chevronAccent+Icon"/>
    <dgm:cxn modelId="{1313A151-DD4A-48F7-9AD6-F3CDB817B584}" type="presParOf" srcId="{90AEBF3E-4856-49CD-899F-A8840F54D153}" destId="{E43548F7-55C4-4672-8B9A-AA310D4F1124}" srcOrd="2" destOrd="0" presId="urn:microsoft.com/office/officeart/2005/8/layout/chevronAccent+Icon"/>
    <dgm:cxn modelId="{C988B22C-CB1B-44D0-A36F-665F58F3730D}" type="presParOf" srcId="{E43548F7-55C4-4672-8B9A-AA310D4F1124}" destId="{416527ED-6756-49C5-8C71-AE397DCCEB2F}" srcOrd="0" destOrd="0" presId="urn:microsoft.com/office/officeart/2005/8/layout/chevronAccent+Icon"/>
    <dgm:cxn modelId="{4732CD5D-38DB-4ECF-8347-AED4AE0D026A}" type="presParOf" srcId="{E43548F7-55C4-4672-8B9A-AA310D4F1124}" destId="{371A5147-5026-4FDE-8A25-3244BE0E6BFD}" srcOrd="1" destOrd="0" presId="urn:microsoft.com/office/officeart/2005/8/layout/chevronAccent+Icon"/>
    <dgm:cxn modelId="{F0A76F7B-9597-4B3C-9550-4F70EF7AF410}" type="presParOf" srcId="{90AEBF3E-4856-49CD-899F-A8840F54D153}" destId="{021DBB80-9849-4994-8F4D-B17E77447C02}" srcOrd="3" destOrd="0" presId="urn:microsoft.com/office/officeart/2005/8/layout/chevronAccent+Icon"/>
    <dgm:cxn modelId="{D8BE2C84-4E7D-4CB0-BDB8-F23B6D5F34C3}" type="presParOf" srcId="{90AEBF3E-4856-49CD-899F-A8840F54D153}" destId="{2952F56C-5E19-4BC3-9D88-8736E55F0814}" srcOrd="4" destOrd="0" presId="urn:microsoft.com/office/officeart/2005/8/layout/chevronAccent+Icon"/>
    <dgm:cxn modelId="{B88B59DF-93A9-421B-8C15-367CDA950E19}" type="presParOf" srcId="{2952F56C-5E19-4BC3-9D88-8736E55F0814}" destId="{FAE0E0B3-108D-41BF-B6A1-95CEBA3DA2B7}" srcOrd="0" destOrd="0" presId="urn:microsoft.com/office/officeart/2005/8/layout/chevronAccent+Icon"/>
    <dgm:cxn modelId="{E9414204-1EDC-482F-98BA-9ECFB262DF5C}" type="presParOf" srcId="{2952F56C-5E19-4BC3-9D88-8736E55F0814}" destId="{4BF61B12-668D-42AB-8ECA-FEC73E9947CF}" srcOrd="1" destOrd="0" presId="urn:microsoft.com/office/officeart/2005/8/layout/chevronAccent+Icon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6109BD-2CF7-4425-AAAF-A77C63BD078C}">
      <dsp:nvSpPr>
        <dsp:cNvPr id="0" name=""/>
        <dsp:cNvSpPr/>
      </dsp:nvSpPr>
      <dsp:spPr>
        <a:xfrm>
          <a:off x="410" y="759518"/>
          <a:ext cx="1031874" cy="398303"/>
        </a:xfrm>
        <a:prstGeom prst="chevron">
          <a:avLst>
            <a:gd name="adj" fmla="val 4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AF3C095-8EF2-4330-8AB0-4A777CD88AF5}">
      <dsp:nvSpPr>
        <dsp:cNvPr id="0" name=""/>
        <dsp:cNvSpPr/>
      </dsp:nvSpPr>
      <dsp:spPr>
        <a:xfrm>
          <a:off x="275577" y="859094"/>
          <a:ext cx="871360" cy="39830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100" kern="1200" dirty="0"/>
            <a:t>Input data</a:t>
          </a:r>
        </a:p>
      </dsp:txBody>
      <dsp:txXfrm>
        <a:off x="287243" y="870760"/>
        <a:ext cx="848028" cy="374971"/>
      </dsp:txXfrm>
    </dsp:sp>
    <dsp:sp modelId="{416527ED-6756-49C5-8C71-AE397DCCEB2F}">
      <dsp:nvSpPr>
        <dsp:cNvPr id="0" name=""/>
        <dsp:cNvSpPr/>
      </dsp:nvSpPr>
      <dsp:spPr>
        <a:xfrm>
          <a:off x="1179040" y="759518"/>
          <a:ext cx="1031874" cy="398303"/>
        </a:xfrm>
        <a:prstGeom prst="chevron">
          <a:avLst>
            <a:gd name="adj" fmla="val 4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1A5147-5026-4FDE-8A25-3244BE0E6BFD}">
      <dsp:nvSpPr>
        <dsp:cNvPr id="0" name=""/>
        <dsp:cNvSpPr/>
      </dsp:nvSpPr>
      <dsp:spPr>
        <a:xfrm>
          <a:off x="1454206" y="859094"/>
          <a:ext cx="871360" cy="39830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100" kern="1200" dirty="0"/>
            <a:t>Encoding</a:t>
          </a:r>
        </a:p>
      </dsp:txBody>
      <dsp:txXfrm>
        <a:off x="1465872" y="870760"/>
        <a:ext cx="848028" cy="374971"/>
      </dsp:txXfrm>
    </dsp:sp>
    <dsp:sp modelId="{FAE0E0B3-108D-41BF-B6A1-95CEBA3DA2B7}">
      <dsp:nvSpPr>
        <dsp:cNvPr id="0" name=""/>
        <dsp:cNvSpPr/>
      </dsp:nvSpPr>
      <dsp:spPr>
        <a:xfrm>
          <a:off x="2357670" y="759518"/>
          <a:ext cx="1031874" cy="398303"/>
        </a:xfrm>
        <a:prstGeom prst="chevron">
          <a:avLst>
            <a:gd name="adj" fmla="val 4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F61B12-668D-42AB-8ECA-FEC73E9947CF}">
      <dsp:nvSpPr>
        <dsp:cNvPr id="0" name=""/>
        <dsp:cNvSpPr/>
      </dsp:nvSpPr>
      <dsp:spPr>
        <a:xfrm>
          <a:off x="2632836" y="859094"/>
          <a:ext cx="871360" cy="39830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100" kern="1200" dirty="0"/>
            <a:t>Modulation</a:t>
          </a:r>
        </a:p>
      </dsp:txBody>
      <dsp:txXfrm>
        <a:off x="2644502" y="870760"/>
        <a:ext cx="848028" cy="37497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6109BD-2CF7-4425-AAAF-A77C63BD078C}">
      <dsp:nvSpPr>
        <dsp:cNvPr id="0" name=""/>
        <dsp:cNvSpPr/>
      </dsp:nvSpPr>
      <dsp:spPr>
        <a:xfrm>
          <a:off x="410" y="759518"/>
          <a:ext cx="1031874" cy="398303"/>
        </a:xfrm>
        <a:prstGeom prst="chevron">
          <a:avLst>
            <a:gd name="adj" fmla="val 4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AF3C095-8EF2-4330-8AB0-4A777CD88AF5}">
      <dsp:nvSpPr>
        <dsp:cNvPr id="0" name=""/>
        <dsp:cNvSpPr/>
      </dsp:nvSpPr>
      <dsp:spPr>
        <a:xfrm>
          <a:off x="275577" y="859094"/>
          <a:ext cx="871360" cy="39830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100" b="1" kern="1200" dirty="0"/>
            <a:t>Received data</a:t>
          </a:r>
        </a:p>
      </dsp:txBody>
      <dsp:txXfrm>
        <a:off x="287243" y="870760"/>
        <a:ext cx="848028" cy="374971"/>
      </dsp:txXfrm>
    </dsp:sp>
    <dsp:sp modelId="{416527ED-6756-49C5-8C71-AE397DCCEB2F}">
      <dsp:nvSpPr>
        <dsp:cNvPr id="0" name=""/>
        <dsp:cNvSpPr/>
      </dsp:nvSpPr>
      <dsp:spPr>
        <a:xfrm>
          <a:off x="1179040" y="759518"/>
          <a:ext cx="1031874" cy="398303"/>
        </a:xfrm>
        <a:prstGeom prst="chevron">
          <a:avLst>
            <a:gd name="adj" fmla="val 4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1A5147-5026-4FDE-8A25-3244BE0E6BFD}">
      <dsp:nvSpPr>
        <dsp:cNvPr id="0" name=""/>
        <dsp:cNvSpPr/>
      </dsp:nvSpPr>
      <dsp:spPr>
        <a:xfrm>
          <a:off x="1454206" y="859094"/>
          <a:ext cx="871360" cy="39830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64008" bIns="64008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900" b="1" kern="1200" dirty="0"/>
            <a:t>Decoding and demodulation</a:t>
          </a:r>
        </a:p>
      </dsp:txBody>
      <dsp:txXfrm>
        <a:off x="1465872" y="870760"/>
        <a:ext cx="848028" cy="374971"/>
      </dsp:txXfrm>
    </dsp:sp>
    <dsp:sp modelId="{FAE0E0B3-108D-41BF-B6A1-95CEBA3DA2B7}">
      <dsp:nvSpPr>
        <dsp:cNvPr id="0" name=""/>
        <dsp:cNvSpPr/>
      </dsp:nvSpPr>
      <dsp:spPr>
        <a:xfrm>
          <a:off x="2357670" y="759518"/>
          <a:ext cx="1031874" cy="398303"/>
        </a:xfrm>
        <a:prstGeom prst="chevron">
          <a:avLst>
            <a:gd name="adj" fmla="val 40000"/>
          </a:avLst>
        </a:prstGeom>
        <a:solidFill>
          <a:schemeClr val="accent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F61B12-668D-42AB-8ECA-FEC73E9947CF}">
      <dsp:nvSpPr>
        <dsp:cNvPr id="0" name=""/>
        <dsp:cNvSpPr/>
      </dsp:nvSpPr>
      <dsp:spPr>
        <a:xfrm>
          <a:off x="2632836" y="859094"/>
          <a:ext cx="871360" cy="39830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64008" bIns="64008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900" b="1" kern="1200" dirty="0"/>
            <a:t>Newly added functions</a:t>
          </a:r>
        </a:p>
      </dsp:txBody>
      <dsp:txXfrm>
        <a:off x="2644502" y="870760"/>
        <a:ext cx="848028" cy="37497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6109BD-2CF7-4425-AAAF-A77C63BD078C}">
      <dsp:nvSpPr>
        <dsp:cNvPr id="0" name=""/>
        <dsp:cNvSpPr/>
      </dsp:nvSpPr>
      <dsp:spPr>
        <a:xfrm>
          <a:off x="410" y="759518"/>
          <a:ext cx="1031874" cy="398303"/>
        </a:xfrm>
        <a:prstGeom prst="chevron">
          <a:avLst>
            <a:gd name="adj" fmla="val 4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AF3C095-8EF2-4330-8AB0-4A777CD88AF5}">
      <dsp:nvSpPr>
        <dsp:cNvPr id="0" name=""/>
        <dsp:cNvSpPr/>
      </dsp:nvSpPr>
      <dsp:spPr>
        <a:xfrm>
          <a:off x="275577" y="859094"/>
          <a:ext cx="871360" cy="39830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100" b="1" kern="1200" dirty="0"/>
            <a:t>Input data</a:t>
          </a:r>
        </a:p>
      </dsp:txBody>
      <dsp:txXfrm>
        <a:off x="287243" y="870760"/>
        <a:ext cx="848028" cy="374971"/>
      </dsp:txXfrm>
    </dsp:sp>
    <dsp:sp modelId="{416527ED-6756-49C5-8C71-AE397DCCEB2F}">
      <dsp:nvSpPr>
        <dsp:cNvPr id="0" name=""/>
        <dsp:cNvSpPr/>
      </dsp:nvSpPr>
      <dsp:spPr>
        <a:xfrm>
          <a:off x="1179040" y="759518"/>
          <a:ext cx="1031874" cy="398303"/>
        </a:xfrm>
        <a:prstGeom prst="chevron">
          <a:avLst>
            <a:gd name="adj" fmla="val 4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1A5147-5026-4FDE-8A25-3244BE0E6BFD}">
      <dsp:nvSpPr>
        <dsp:cNvPr id="0" name=""/>
        <dsp:cNvSpPr/>
      </dsp:nvSpPr>
      <dsp:spPr>
        <a:xfrm>
          <a:off x="1454206" y="859094"/>
          <a:ext cx="871360" cy="39830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300" b="1" kern="1200" dirty="0"/>
            <a:t>Encoding</a:t>
          </a:r>
        </a:p>
      </dsp:txBody>
      <dsp:txXfrm>
        <a:off x="1465872" y="870760"/>
        <a:ext cx="848028" cy="374971"/>
      </dsp:txXfrm>
    </dsp:sp>
    <dsp:sp modelId="{FAE0E0B3-108D-41BF-B6A1-95CEBA3DA2B7}">
      <dsp:nvSpPr>
        <dsp:cNvPr id="0" name=""/>
        <dsp:cNvSpPr/>
      </dsp:nvSpPr>
      <dsp:spPr>
        <a:xfrm>
          <a:off x="2357670" y="759518"/>
          <a:ext cx="1031874" cy="398303"/>
        </a:xfrm>
        <a:prstGeom prst="chevron">
          <a:avLst>
            <a:gd name="adj" fmla="val 40000"/>
          </a:avLst>
        </a:prstGeom>
        <a:solidFill>
          <a:schemeClr val="accent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F61B12-668D-42AB-8ECA-FEC73E9947CF}">
      <dsp:nvSpPr>
        <dsp:cNvPr id="0" name=""/>
        <dsp:cNvSpPr/>
      </dsp:nvSpPr>
      <dsp:spPr>
        <a:xfrm>
          <a:off x="2632836" y="859094"/>
          <a:ext cx="871360" cy="39830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64008" bIns="64008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900" b="1" kern="1200" dirty="0"/>
            <a:t>Newly added functions</a:t>
          </a:r>
        </a:p>
      </dsp:txBody>
      <dsp:txXfrm>
        <a:off x="2644502" y="870760"/>
        <a:ext cx="848028" cy="37497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6109BD-2CF7-4425-AAAF-A77C63BD078C}">
      <dsp:nvSpPr>
        <dsp:cNvPr id="0" name=""/>
        <dsp:cNvSpPr/>
      </dsp:nvSpPr>
      <dsp:spPr>
        <a:xfrm>
          <a:off x="410" y="759518"/>
          <a:ext cx="1031874" cy="398303"/>
        </a:xfrm>
        <a:prstGeom prst="chevron">
          <a:avLst>
            <a:gd name="adj" fmla="val 4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AF3C095-8EF2-4330-8AB0-4A777CD88AF5}">
      <dsp:nvSpPr>
        <dsp:cNvPr id="0" name=""/>
        <dsp:cNvSpPr/>
      </dsp:nvSpPr>
      <dsp:spPr>
        <a:xfrm>
          <a:off x="275577" y="859094"/>
          <a:ext cx="871360" cy="39830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64008" bIns="64008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900" kern="1200" dirty="0"/>
            <a:t>Received data</a:t>
          </a:r>
        </a:p>
      </dsp:txBody>
      <dsp:txXfrm>
        <a:off x="287243" y="870760"/>
        <a:ext cx="848028" cy="374971"/>
      </dsp:txXfrm>
    </dsp:sp>
    <dsp:sp modelId="{416527ED-6756-49C5-8C71-AE397DCCEB2F}">
      <dsp:nvSpPr>
        <dsp:cNvPr id="0" name=""/>
        <dsp:cNvSpPr/>
      </dsp:nvSpPr>
      <dsp:spPr>
        <a:xfrm>
          <a:off x="1179040" y="759518"/>
          <a:ext cx="1031874" cy="398303"/>
        </a:xfrm>
        <a:prstGeom prst="chevron">
          <a:avLst>
            <a:gd name="adj" fmla="val 4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1A5147-5026-4FDE-8A25-3244BE0E6BFD}">
      <dsp:nvSpPr>
        <dsp:cNvPr id="0" name=""/>
        <dsp:cNvSpPr/>
      </dsp:nvSpPr>
      <dsp:spPr>
        <a:xfrm>
          <a:off x="1454206" y="859094"/>
          <a:ext cx="871360" cy="39830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64008" bIns="64008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900" kern="1200" dirty="0"/>
            <a:t>Decoding and demodulation</a:t>
          </a:r>
        </a:p>
      </dsp:txBody>
      <dsp:txXfrm>
        <a:off x="1465872" y="870760"/>
        <a:ext cx="848028" cy="374971"/>
      </dsp:txXfrm>
    </dsp:sp>
    <dsp:sp modelId="{FAE0E0B3-108D-41BF-B6A1-95CEBA3DA2B7}">
      <dsp:nvSpPr>
        <dsp:cNvPr id="0" name=""/>
        <dsp:cNvSpPr/>
      </dsp:nvSpPr>
      <dsp:spPr>
        <a:xfrm>
          <a:off x="2357670" y="759518"/>
          <a:ext cx="1031874" cy="398303"/>
        </a:xfrm>
        <a:prstGeom prst="chevron">
          <a:avLst>
            <a:gd name="adj" fmla="val 40000"/>
          </a:avLst>
        </a:prstGeom>
        <a:solidFill>
          <a:schemeClr val="accent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F61B12-668D-42AB-8ECA-FEC73E9947CF}">
      <dsp:nvSpPr>
        <dsp:cNvPr id="0" name=""/>
        <dsp:cNvSpPr/>
      </dsp:nvSpPr>
      <dsp:spPr>
        <a:xfrm>
          <a:off x="2632836" y="859094"/>
          <a:ext cx="871360" cy="39830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64008" bIns="64008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900" kern="1200" dirty="0"/>
            <a:t>COP Execute</a:t>
          </a:r>
        </a:p>
      </dsp:txBody>
      <dsp:txXfrm>
        <a:off x="2644502" y="870760"/>
        <a:ext cx="848028" cy="37497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Accent+Icon">
  <dgm:title val="Chevron Accent Process"/>
  <dgm:desc val="Use to show sequential steps in a task, process, or workflow, or to emphasize movement or direction. Works best with minimal Level 1 and Level 2 text."/>
  <dgm:catLst>
    <dgm:cat type="process" pri="9500"/>
    <dgm:cat type="officeonline" pri="2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primFontSz" for="des" forName="txNode" op="equ" val="65"/>
      <dgm:constr type="w" for="ch" forName="compositeSpace" refType="w" refFor="ch" refForName="composite" fact="0.02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bgChev"/>
              <dgm:constr type="w" for="ch" forName="bgChev" refType="w" fact="0.9"/>
              <dgm:constr type="t" for="ch" forName="bgChev"/>
              <dgm:constr type="h" for="ch" forName="bgChev" refType="w" refFor="ch" refForName="bgChev" fact="0.386"/>
              <dgm:constr type="l" for="ch" forName="txNode" refType="w" fact="0.24"/>
              <dgm:constr type="w" for="ch" forName="txNode" refType="w" fact="0.76"/>
              <dgm:constr type="t" for="ch" forName="txNode" refType="h" refFor="ch" refForName="bgChev" fact="0.25"/>
              <dgm:constr type="h" for="ch" forName="txNode" refType="h" refFor="ch" refForName="bgChev"/>
            </dgm:constrLst>
          </dgm:if>
          <dgm:else name="Name7">
            <dgm:constrLst>
              <dgm:constr type="l" for="ch" forName="bgChev" refType="w" fact="0.1"/>
              <dgm:constr type="w" for="ch" forName="bgChev" refType="w" fact="0.9"/>
              <dgm:constr type="t" for="ch" forName="bgChev"/>
              <dgm:constr type="h" for="ch" forName="bgChev" refType="w" refFor="ch" refForName="bgChev" fact="0.386"/>
              <dgm:constr type="l" for="ch" forName="txNode"/>
              <dgm:constr type="w" for="ch" forName="txNode" refType="w" fact="0.76"/>
              <dgm:constr type="t" for="ch" forName="txNode" refType="h" refFor="ch" refForName="bgChev" fact="0.25"/>
              <dgm:constr type="h" for="ch" forName="txNode" refType="h" refFor="ch" refForName="bgChev"/>
            </dgm:constrLst>
          </dgm:else>
        </dgm:choose>
        <dgm:ruleLst/>
        <dgm:layoutNode name="bgChev" styleLbl="node1">
          <dgm:alg type="sp"/>
          <dgm:choose name="Name8">
            <dgm:if name="Name9" func="var" arg="dir" op="equ" val="norm">
              <dgm:shape xmlns:r="http://schemas.openxmlformats.org/officeDocument/2006/relationships" type="chevron" r:blip="">
                <dgm:adjLst>
                  <dgm:adj idx="1" val="0.4"/>
                </dgm:adjLst>
              </dgm:shape>
            </dgm:if>
            <dgm:else name="Name10">
              <dgm:shape xmlns:r="http://schemas.openxmlformats.org/officeDocument/2006/relationships" rot="180" type="chevron" r:blip="">
                <dgm:adjLst>
                  <dgm:adj idx="1" val="0.4"/>
                </dgm:adjLst>
              </dgm:shape>
            </dgm:else>
          </dgm:choose>
          <dgm:presOf/>
          <dgm:constrLst/>
        </dgm:layoutNode>
        <dgm:layoutNode name="txNode" styleLbl="fgAcc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ruleLst>
            <dgm:rule type="primFontSz" val="5" fact="NaN" max="NaN"/>
          </dgm:ruleLst>
        </dgm:layoutNode>
      </dgm:layoutNode>
      <dgm:forEach name="Name11" axis="followSib" ptType="sibTrans" cnt="1">
        <dgm:layoutNode name="compositeSpace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Accent+Icon">
  <dgm:title val="Chevron Accent Process"/>
  <dgm:desc val="Use to show sequential steps in a task, process, or workflow, or to emphasize movement or direction. Works best with minimal Level 1 and Level 2 text."/>
  <dgm:catLst>
    <dgm:cat type="process" pri="9500"/>
    <dgm:cat type="officeonline" pri="2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primFontSz" for="des" forName="txNode" op="equ" val="65"/>
      <dgm:constr type="w" for="ch" forName="compositeSpace" refType="w" refFor="ch" refForName="composite" fact="0.02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bgChev"/>
              <dgm:constr type="w" for="ch" forName="bgChev" refType="w" fact="0.9"/>
              <dgm:constr type="t" for="ch" forName="bgChev"/>
              <dgm:constr type="h" for="ch" forName="bgChev" refType="w" refFor="ch" refForName="bgChev" fact="0.386"/>
              <dgm:constr type="l" for="ch" forName="txNode" refType="w" fact="0.24"/>
              <dgm:constr type="w" for="ch" forName="txNode" refType="w" fact="0.76"/>
              <dgm:constr type="t" for="ch" forName="txNode" refType="h" refFor="ch" refForName="bgChev" fact="0.25"/>
              <dgm:constr type="h" for="ch" forName="txNode" refType="h" refFor="ch" refForName="bgChev"/>
            </dgm:constrLst>
          </dgm:if>
          <dgm:else name="Name7">
            <dgm:constrLst>
              <dgm:constr type="l" for="ch" forName="bgChev" refType="w" fact="0.1"/>
              <dgm:constr type="w" for="ch" forName="bgChev" refType="w" fact="0.9"/>
              <dgm:constr type="t" for="ch" forName="bgChev"/>
              <dgm:constr type="h" for="ch" forName="bgChev" refType="w" refFor="ch" refForName="bgChev" fact="0.386"/>
              <dgm:constr type="l" for="ch" forName="txNode"/>
              <dgm:constr type="w" for="ch" forName="txNode" refType="w" fact="0.76"/>
              <dgm:constr type="t" for="ch" forName="txNode" refType="h" refFor="ch" refForName="bgChev" fact="0.25"/>
              <dgm:constr type="h" for="ch" forName="txNode" refType="h" refFor="ch" refForName="bgChev"/>
            </dgm:constrLst>
          </dgm:else>
        </dgm:choose>
        <dgm:ruleLst/>
        <dgm:layoutNode name="bgChev" styleLbl="node1">
          <dgm:alg type="sp"/>
          <dgm:choose name="Name8">
            <dgm:if name="Name9" func="var" arg="dir" op="equ" val="norm">
              <dgm:shape xmlns:r="http://schemas.openxmlformats.org/officeDocument/2006/relationships" type="chevron" r:blip="">
                <dgm:adjLst>
                  <dgm:adj idx="1" val="0.4"/>
                </dgm:adjLst>
              </dgm:shape>
            </dgm:if>
            <dgm:else name="Name10">
              <dgm:shape xmlns:r="http://schemas.openxmlformats.org/officeDocument/2006/relationships" rot="180" type="chevron" r:blip="">
                <dgm:adjLst>
                  <dgm:adj idx="1" val="0.4"/>
                </dgm:adjLst>
              </dgm:shape>
            </dgm:else>
          </dgm:choose>
          <dgm:presOf/>
          <dgm:constrLst/>
        </dgm:layoutNode>
        <dgm:layoutNode name="txNode" styleLbl="fgAcc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ruleLst>
            <dgm:rule type="primFontSz" val="5" fact="NaN" max="NaN"/>
          </dgm:ruleLst>
        </dgm:layoutNode>
      </dgm:layoutNode>
      <dgm:forEach name="Name11" axis="followSib" ptType="sibTrans" cnt="1">
        <dgm:layoutNode name="compositeSpace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Accent+Icon">
  <dgm:title val="Chevron Accent Process"/>
  <dgm:desc val="Use to show sequential steps in a task, process, or workflow, or to emphasize movement or direction. Works best with minimal Level 1 and Level 2 text."/>
  <dgm:catLst>
    <dgm:cat type="process" pri="9500"/>
    <dgm:cat type="officeonline" pri="2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primFontSz" for="des" forName="txNode" op="equ" val="65"/>
      <dgm:constr type="w" for="ch" forName="compositeSpace" refType="w" refFor="ch" refForName="composite" fact="0.02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bgChev"/>
              <dgm:constr type="w" for="ch" forName="bgChev" refType="w" fact="0.9"/>
              <dgm:constr type="t" for="ch" forName="bgChev"/>
              <dgm:constr type="h" for="ch" forName="bgChev" refType="w" refFor="ch" refForName="bgChev" fact="0.386"/>
              <dgm:constr type="l" for="ch" forName="txNode" refType="w" fact="0.24"/>
              <dgm:constr type="w" for="ch" forName="txNode" refType="w" fact="0.76"/>
              <dgm:constr type="t" for="ch" forName="txNode" refType="h" refFor="ch" refForName="bgChev" fact="0.25"/>
              <dgm:constr type="h" for="ch" forName="txNode" refType="h" refFor="ch" refForName="bgChev"/>
            </dgm:constrLst>
          </dgm:if>
          <dgm:else name="Name7">
            <dgm:constrLst>
              <dgm:constr type="l" for="ch" forName="bgChev" refType="w" fact="0.1"/>
              <dgm:constr type="w" for="ch" forName="bgChev" refType="w" fact="0.9"/>
              <dgm:constr type="t" for="ch" forName="bgChev"/>
              <dgm:constr type="h" for="ch" forName="bgChev" refType="w" refFor="ch" refForName="bgChev" fact="0.386"/>
              <dgm:constr type="l" for="ch" forName="txNode"/>
              <dgm:constr type="w" for="ch" forName="txNode" refType="w" fact="0.76"/>
              <dgm:constr type="t" for="ch" forName="txNode" refType="h" refFor="ch" refForName="bgChev" fact="0.25"/>
              <dgm:constr type="h" for="ch" forName="txNode" refType="h" refFor="ch" refForName="bgChev"/>
            </dgm:constrLst>
          </dgm:else>
        </dgm:choose>
        <dgm:ruleLst/>
        <dgm:layoutNode name="bgChev" styleLbl="node1">
          <dgm:alg type="sp"/>
          <dgm:choose name="Name8">
            <dgm:if name="Name9" func="var" arg="dir" op="equ" val="norm">
              <dgm:shape xmlns:r="http://schemas.openxmlformats.org/officeDocument/2006/relationships" type="chevron" r:blip="">
                <dgm:adjLst>
                  <dgm:adj idx="1" val="0.4"/>
                </dgm:adjLst>
              </dgm:shape>
            </dgm:if>
            <dgm:else name="Name10">
              <dgm:shape xmlns:r="http://schemas.openxmlformats.org/officeDocument/2006/relationships" rot="180" type="chevron" r:blip="">
                <dgm:adjLst>
                  <dgm:adj idx="1" val="0.4"/>
                </dgm:adjLst>
              </dgm:shape>
            </dgm:else>
          </dgm:choose>
          <dgm:presOf/>
          <dgm:constrLst/>
        </dgm:layoutNode>
        <dgm:layoutNode name="txNode" styleLbl="fgAcc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ruleLst>
            <dgm:rule type="primFontSz" val="5" fact="NaN" max="NaN"/>
          </dgm:ruleLst>
        </dgm:layoutNode>
      </dgm:layoutNode>
      <dgm:forEach name="Name11" axis="followSib" ptType="sibTrans" cnt="1">
        <dgm:layoutNode name="compositeSpace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Accent+Icon">
  <dgm:title val="Chevron Accent Process"/>
  <dgm:desc val="Use to show sequential steps in a task, process, or workflow, or to emphasize movement or direction. Works best with minimal Level 1 and Level 2 text."/>
  <dgm:catLst>
    <dgm:cat type="process" pri="9500"/>
    <dgm:cat type="officeonline" pri="2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primFontSz" for="des" forName="txNode" op="equ" val="65"/>
      <dgm:constr type="w" for="ch" forName="compositeSpace" refType="w" refFor="ch" refForName="composite" fact="0.02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bgChev"/>
              <dgm:constr type="w" for="ch" forName="bgChev" refType="w" fact="0.9"/>
              <dgm:constr type="t" for="ch" forName="bgChev"/>
              <dgm:constr type="h" for="ch" forName="bgChev" refType="w" refFor="ch" refForName="bgChev" fact="0.386"/>
              <dgm:constr type="l" for="ch" forName="txNode" refType="w" fact="0.24"/>
              <dgm:constr type="w" for="ch" forName="txNode" refType="w" fact="0.76"/>
              <dgm:constr type="t" for="ch" forName="txNode" refType="h" refFor="ch" refForName="bgChev" fact="0.25"/>
              <dgm:constr type="h" for="ch" forName="txNode" refType="h" refFor="ch" refForName="bgChev"/>
            </dgm:constrLst>
          </dgm:if>
          <dgm:else name="Name7">
            <dgm:constrLst>
              <dgm:constr type="l" for="ch" forName="bgChev" refType="w" fact="0.1"/>
              <dgm:constr type="w" for="ch" forName="bgChev" refType="w" fact="0.9"/>
              <dgm:constr type="t" for="ch" forName="bgChev"/>
              <dgm:constr type="h" for="ch" forName="bgChev" refType="w" refFor="ch" refForName="bgChev" fact="0.386"/>
              <dgm:constr type="l" for="ch" forName="txNode"/>
              <dgm:constr type="w" for="ch" forName="txNode" refType="w" fact="0.76"/>
              <dgm:constr type="t" for="ch" forName="txNode" refType="h" refFor="ch" refForName="bgChev" fact="0.25"/>
              <dgm:constr type="h" for="ch" forName="txNode" refType="h" refFor="ch" refForName="bgChev"/>
            </dgm:constrLst>
          </dgm:else>
        </dgm:choose>
        <dgm:ruleLst/>
        <dgm:layoutNode name="bgChev" styleLbl="node1">
          <dgm:alg type="sp"/>
          <dgm:choose name="Name8">
            <dgm:if name="Name9" func="var" arg="dir" op="equ" val="norm">
              <dgm:shape xmlns:r="http://schemas.openxmlformats.org/officeDocument/2006/relationships" type="chevron" r:blip="">
                <dgm:adjLst>
                  <dgm:adj idx="1" val="0.4"/>
                </dgm:adjLst>
              </dgm:shape>
            </dgm:if>
            <dgm:else name="Name10">
              <dgm:shape xmlns:r="http://schemas.openxmlformats.org/officeDocument/2006/relationships" rot="180" type="chevron" r:blip="">
                <dgm:adjLst>
                  <dgm:adj idx="1" val="0.4"/>
                </dgm:adjLst>
              </dgm:shape>
            </dgm:else>
          </dgm:choose>
          <dgm:presOf/>
          <dgm:constrLst/>
        </dgm:layoutNode>
        <dgm:layoutNode name="txNode" styleLbl="fgAcc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ruleLst>
            <dgm:rule type="primFontSz" val="5" fact="NaN" max="NaN"/>
          </dgm:ruleLst>
        </dgm:layoutNode>
      </dgm:layoutNode>
      <dgm:forEach name="Name11" axis="followSib" ptType="sibTrans" cnt="1">
        <dgm:layoutNode name="compositeSpace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97641C-2B04-4C8D-A374-E266233C676A}" type="datetimeFigureOut">
              <a:rPr lang="en-SG" smtClean="0"/>
              <a:t>14/5/2025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25A988-5A65-42A9-995E-5A265EFA42C8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5446989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5A988-5A65-42A9-995E-5A265EFA42C8}" type="slidenum">
              <a:rPr lang="en-SG" smtClean="0"/>
              <a:t>7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2745384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Finishing touch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5A988-5A65-42A9-995E-5A265EFA42C8}" type="slidenum">
              <a:rPr lang="en-SG" smtClean="0"/>
              <a:t>12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2843998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5610A-17B4-4656-93CF-E1D9982860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1371599"/>
            <a:ext cx="6675120" cy="2951825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51C80B-DFD6-415B-BA5B-E56E510CD1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80" y="4584879"/>
            <a:ext cx="6675120" cy="1287887"/>
          </a:xfrm>
        </p:spPr>
        <p:txBody>
          <a:bodyPr anchor="b">
            <a:normAutofit/>
          </a:bodyPr>
          <a:lstStyle>
            <a:lvl1pPr marL="0" indent="0" algn="l">
              <a:lnSpc>
                <a:spcPct val="130000"/>
              </a:lnSpc>
              <a:buNone/>
              <a:defRPr sz="1800" b="1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2065B-06FF-4991-9F8A-4BE25457B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4479B-705B-4489-957E-7E8A228BDFA0}" type="datetime1">
              <a:rPr lang="en-US" smtClean="0"/>
              <a:t>5/14/2025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0DF2FA-C604-45D8-A633-11D3742EC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EE5DA9-2D04-4850-AB9F-BD3538165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4683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E4BB7-3F30-4C31-9BB2-8EC24FC0A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CF4134-70F5-4EE6-88BE-49D129630C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9EABC7-C044-44DE-B303-55A0581DA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B66AD-7C08-490A-ADA4-B47E10FB2407}" type="datetime1">
              <a:rPr lang="en-US" smtClean="0"/>
              <a:t>5/14/2025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A63E1-5BC5-402E-9916-BAB84BCF0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EF915-AF64-4ECC-8B1A-B7E6A89B7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0957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1CB3635-47E1-90D8-B693-DA85A66B383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B09414-2AA1-4D8E-A00A-C092FBC92D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09219" y="640079"/>
            <a:ext cx="1811773" cy="553688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2C3A78-37C5-46D0-9DF4-CB78AF883C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40080" y="640080"/>
            <a:ext cx="8412422" cy="553688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D8705E-925D-4F57-8268-107CE3CF4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95027-4255-49E7-9841-CD21BCC99996}" type="datetime1">
              <a:rPr lang="en-US" smtClean="0"/>
              <a:t>5/14/2025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FE207E-070D-4EC8-A44C-21F1815FD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5D01D1-C266-4161-A820-C084B9801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230604F-219C-2DEE-830E-27274CC2FE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rot="5400000">
            <a:off x="10872154" y="1192438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86597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8B246-6A68-46BE-9DBD-614FA8CF4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E47706-8D18-4093-A7C1-F30D7543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C7C8FC-AAEA-4AB6-9DB5-2503F58F0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9F774-3FA6-43B8-9241-99959C8FD463}" type="datetime1">
              <a:rPr lang="en-US" smtClean="0"/>
              <a:t>5/14/2025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B1616B-3F08-4869-A522-773C38940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030CE6-9124-4B3A-A912-AE16B5C34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0257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1BB59B6-79B9-97F5-AC3B-DF65899D39D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C78885-57B2-4930-BD7D-CBF916EDF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291366"/>
            <a:ext cx="9214884" cy="3159974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E495E4-2F8B-4CC7-88AC-A312067E60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80" y="5018567"/>
            <a:ext cx="7907079" cy="107388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585CC9-BAD3-4807-90BB-97DA2D6A6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04452-5DCC-4FE2-A5C9-8A5EF6714D65}" type="datetime1">
              <a:rPr lang="en-US" smtClean="0"/>
              <a:t>5/14/2025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108CEF-165F-4D7E-9666-5CD0156B4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0EBC3D-3277-4D34-9F67-71040C21E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F05EAE5-4812-F718-6D75-9627884180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6281" y="4715234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98252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477A4-4D01-45B6-9563-0BF13BA72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E17E00-96AC-45F0-82B2-9F601E9B93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0080" y="2633472"/>
            <a:ext cx="5212080" cy="35661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BA30CD-95C0-427B-A571-A7D8A53278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18928" y="2633472"/>
            <a:ext cx="5212080" cy="35661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F67CAC-53E4-44AF-BEAC-8FFB96F05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9ABC2-0180-4F3A-A895-A85BC724D472}" type="datetime1">
              <a:rPr lang="en-US" smtClean="0"/>
              <a:t>5/14/2025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3D9F3A-E7F0-45E7-AFA8-0D4A669EC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5F008B-58BB-45FF-923F-5909DAB49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27801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7B549-9E51-42E0-992A-73E775957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1371599"/>
            <a:ext cx="10890929" cy="93975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1A5FDC-7C4B-45FB-8462-E2CE79919F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79" y="2311352"/>
            <a:ext cx="5212080" cy="695373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D8B686-2E92-45B9-A3D7-9DCAA0C50B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0079" y="3006725"/>
            <a:ext cx="5212080" cy="31912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ADB526-4A44-47B6-8D14-93202E590A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18928" y="2311352"/>
            <a:ext cx="5212080" cy="695373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4177CA-5C13-4311-BFD3-B98FBD942D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18928" y="3006725"/>
            <a:ext cx="5212080" cy="31912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EA255A-4CB5-40CA-B756-1AA5E27C2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EA9BA-4E8F-439E-BEA4-91FBA01E3F5F}" type="datetime1">
              <a:rPr lang="en-US" smtClean="0"/>
              <a:t>5/14/2025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3072C4-10F1-49B8-B0BF-69204EDDC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5ACC97-44C1-4887-909B-E6732D3C1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9183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7D313-943A-47E0-8A7A-DFFBCC297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AC25A7-81C8-4AA1-AD9F-C78A451FD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5BF18-0007-481C-AA29-413124BC3EE7}" type="datetime1">
              <a:rPr lang="en-US" smtClean="0"/>
              <a:t>5/14/2025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F54740-6022-46B2-9C55-B60E96516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9497C9-6B5E-46D6-8FE9-0A5E0CF7F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474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149F9F0F-FB8C-5565-247C-BDCC156B5CA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740D3C-270A-401A-810C-2F86BBBB8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E9870-3748-43AD-B547-02A075CB4A1D}" type="datetime1">
              <a:rPr lang="en-US" smtClean="0"/>
              <a:t>5/14/2025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CBE9F8-1765-4F36-A4DE-1DB136025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90CF9E-A6C6-4873-ADBE-7A2939319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9733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8CDF8-00AD-4441-A6D5-9D7A659E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371600"/>
            <a:ext cx="3859397" cy="1451723"/>
          </a:xfrm>
        </p:spPr>
        <p:txBody>
          <a:bodyPr anchor="t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C330AF-CB7E-420A-AE8A-E02E903258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36519" y="1031001"/>
            <a:ext cx="6594490" cy="516636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3257AD-2422-4CDA-9C55-700F4B5BF2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0080" y="2972168"/>
            <a:ext cx="3859397" cy="322682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1B7454-C1CC-46F2-A6FB-1FE786C48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E7897-33C5-4F1A-9307-D068E37F3DC7}" type="datetime1">
              <a:rPr lang="en-US" smtClean="0"/>
              <a:t>5/14/2025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077DBE-6CC7-421B-AB5E-341E20BD9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6EAB8F-7526-4CDB-B782-FAD8B3E70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8099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1647F-5A61-44C9-81DC-331C9AE5D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371600"/>
            <a:ext cx="3859397" cy="1451723"/>
          </a:xfrm>
        </p:spPr>
        <p:txBody>
          <a:bodyPr anchor="t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627A0F-F1B8-49BE-A0FF-7FE16E3BDC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37760" y="1033271"/>
            <a:ext cx="6592824" cy="516636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D1BD6-1519-4431-9FAF-7D4F412997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0080" y="2972167"/>
            <a:ext cx="3859397" cy="32268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A587A0-353B-42C2-BA96-B1ADEDF64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171BA-CC09-47C8-A6DF-F5C5CB59CEEC}" type="datetime1">
              <a:rPr lang="en-US" smtClean="0"/>
              <a:t>5/14/2025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D5A88E-3957-4B76-B1BE-416402921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F7C5FD-E56A-4C66-8F23-087F95A2F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1960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B4E786-7636-4278-8595-D365D28A7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1371601"/>
            <a:ext cx="10890929" cy="10972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740849-7059-4C70-992B-5304D2EE9B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80" y="2633472"/>
            <a:ext cx="10890928" cy="35661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FEBF6-CEA6-4332-87B3-697807571C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4008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7DA38F49-B3E2-4BF0-BEC7-C30D34ABBB8D}" type="datetime1">
              <a:rPr lang="en-US" smtClean="0"/>
              <a:t>5/14/2025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6BAF94-621C-43E1-BA0C-410A689903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67622" y="6356350"/>
            <a:ext cx="40403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D19E5-9E16-48C9-AAE2-0C70679A8D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7995" y="6356350"/>
            <a:ext cx="7230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5199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79" r:id="rId6"/>
    <p:sldLayoutId id="2147483675" r:id="rId7"/>
    <p:sldLayoutId id="2147483676" r:id="rId8"/>
    <p:sldLayoutId id="2147483677" r:id="rId9"/>
    <p:sldLayoutId id="2147483678" r:id="rId10"/>
    <p:sldLayoutId id="2147483680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87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93776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51560" indent="-28575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98448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36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4.xml"/><Relationship Id="rId3" Type="http://schemas.openxmlformats.org/officeDocument/2006/relationships/diagramLayout" Target="../diagrams/layout3.xml"/><Relationship Id="rId7" Type="http://schemas.openxmlformats.org/officeDocument/2006/relationships/diagramData" Target="../diagrams/data4.xml"/><Relationship Id="rId12" Type="http://schemas.openxmlformats.org/officeDocument/2006/relationships/image" Target="../media/image37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11" Type="http://schemas.microsoft.com/office/2007/relationships/diagramDrawing" Target="../diagrams/drawing4.xml"/><Relationship Id="rId5" Type="http://schemas.openxmlformats.org/officeDocument/2006/relationships/diagramColors" Target="../diagrams/colors3.xml"/><Relationship Id="rId10" Type="http://schemas.openxmlformats.org/officeDocument/2006/relationships/diagramColors" Target="../diagrams/colors4.xml"/><Relationship Id="rId4" Type="http://schemas.openxmlformats.org/officeDocument/2006/relationships/diagramQuickStyle" Target="../diagrams/quickStyle3.xml"/><Relationship Id="rId9" Type="http://schemas.openxmlformats.org/officeDocument/2006/relationships/diagramQuickStyle" Target="../diagrams/quickStyle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FD1D2CD-954D-4C4D-B505-05EAD159B2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E31274-F4AC-41A9-7196-313D8B146E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1491270"/>
            <a:ext cx="5110207" cy="3030842"/>
          </a:xfrm>
        </p:spPr>
        <p:txBody>
          <a:bodyPr>
            <a:normAutofit/>
          </a:bodyPr>
          <a:lstStyle/>
          <a:p>
            <a:r>
              <a:rPr lang="en-SG" dirty="0">
                <a:latin typeface="Microsoft YaHei" panose="020B0503020204020204" pitchFamily="34" charset="-122"/>
                <a:ea typeface="Microsoft YaHei" panose="020B0503020204020204" pitchFamily="34" charset="-122"/>
                <a:cs typeface="Aharoni" panose="02010803020104030203" pitchFamily="2" charset="-79"/>
              </a:rPr>
              <a:t>FYP Presentation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B70FF1-94FA-FC77-FBD4-97CE74E983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80" y="4763576"/>
            <a:ext cx="6019513" cy="1287887"/>
          </a:xfrm>
        </p:spPr>
        <p:txBody>
          <a:bodyPr>
            <a:normAutofit fontScale="25000" lnSpcReduction="20000"/>
          </a:bodyPr>
          <a:lstStyle/>
          <a:p>
            <a:r>
              <a:rPr lang="en-SG" sz="5600" b="0" dirty="0">
                <a:latin typeface="Microsoft YaHei" panose="020B0503020204020204" pitchFamily="34" charset="-122"/>
                <a:ea typeface="Microsoft YaHei" panose="020B0503020204020204" pitchFamily="34" charset="-122"/>
                <a:cs typeface="Aharoni" panose="02010803020104030203" pitchFamily="2" charset="-79"/>
              </a:rPr>
              <a:t>Enhancing </a:t>
            </a:r>
            <a:r>
              <a:rPr lang="en-SG" sz="5600" b="0" dirty="0" err="1">
                <a:latin typeface="Microsoft YaHei" panose="020B0503020204020204" pitchFamily="34" charset="-122"/>
                <a:ea typeface="Microsoft YaHei" panose="020B0503020204020204" pitchFamily="34" charset="-122"/>
                <a:cs typeface="Aharoni" panose="02010803020104030203" pitchFamily="2" charset="-79"/>
              </a:rPr>
              <a:t>sdr</a:t>
            </a:r>
            <a:r>
              <a:rPr lang="en-SG" sz="5600" b="0" dirty="0">
                <a:latin typeface="Microsoft YaHei" panose="020B0503020204020204" pitchFamily="34" charset="-122"/>
                <a:ea typeface="Microsoft YaHei" panose="020B0503020204020204" pitchFamily="34" charset="-122"/>
                <a:cs typeface="Aharoni" panose="02010803020104030203" pitchFamily="2" charset="-79"/>
              </a:rPr>
              <a:t> for satellite ground station with continuous duplex operation, doppler compensation and several modulation methods</a:t>
            </a:r>
          </a:p>
          <a:p>
            <a:endParaRPr lang="en-SG" sz="1400" dirty="0"/>
          </a:p>
          <a:p>
            <a:endParaRPr lang="en-SG" sz="1400" dirty="0"/>
          </a:p>
          <a:p>
            <a:endParaRPr lang="en-SG" sz="1400" dirty="0"/>
          </a:p>
          <a:p>
            <a:endParaRPr lang="en-SG" sz="1400" dirty="0"/>
          </a:p>
          <a:p>
            <a:endParaRPr lang="en-SG" sz="1400" dirty="0"/>
          </a:p>
          <a:p>
            <a:endParaRPr lang="en-SG" sz="14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SG" sz="5600" dirty="0">
                <a:latin typeface="Microsoft YaHei" panose="020B0503020204020204" pitchFamily="34" charset="-122"/>
                <a:ea typeface="Microsoft YaHei" panose="020B0503020204020204" pitchFamily="34" charset="-122"/>
                <a:cs typeface="Aharoni" panose="02010803020104030203" pitchFamily="2" charset="-79"/>
              </a:rPr>
              <a:t>Presented by: Hari </a:t>
            </a:r>
            <a:r>
              <a:rPr lang="en-SG" sz="5600" dirty="0" err="1">
                <a:latin typeface="Microsoft YaHei" panose="020B0503020204020204" pitchFamily="34" charset="-122"/>
                <a:ea typeface="Microsoft YaHei" panose="020B0503020204020204" pitchFamily="34" charset="-122"/>
                <a:cs typeface="Aharoni" panose="02010803020104030203" pitchFamily="2" charset="-79"/>
              </a:rPr>
              <a:t>prakash</a:t>
            </a:r>
            <a:r>
              <a:rPr lang="en-SG" sz="5600" dirty="0">
                <a:latin typeface="Microsoft YaHei" panose="020B0503020204020204" pitchFamily="34" charset="-122"/>
                <a:ea typeface="Microsoft YaHei" panose="020B0503020204020204" pitchFamily="34" charset="-122"/>
                <a:cs typeface="Aharoni" panose="02010803020104030203" pitchFamily="2" charset="-79"/>
              </a:rPr>
              <a:t> </a:t>
            </a:r>
            <a:r>
              <a:rPr lang="en-SG" sz="5600" dirty="0" err="1">
                <a:latin typeface="Microsoft YaHei" panose="020B0503020204020204" pitchFamily="34" charset="-122"/>
                <a:ea typeface="Microsoft YaHei" panose="020B0503020204020204" pitchFamily="34" charset="-122"/>
                <a:cs typeface="Aharoni" panose="02010803020104030203" pitchFamily="2" charset="-79"/>
              </a:rPr>
              <a:t>kulasekaran</a:t>
            </a:r>
            <a:r>
              <a:rPr lang="en-SG" sz="5600" dirty="0">
                <a:latin typeface="Microsoft YaHei" panose="020B0503020204020204" pitchFamily="34" charset="-122"/>
                <a:ea typeface="Microsoft YaHei" panose="020B0503020204020204" pitchFamily="34" charset="-122"/>
                <a:cs typeface="Aharoni" panose="02010803020104030203" pitchFamily="2" charset="-79"/>
              </a:rPr>
              <a:t> 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132AEA7-A24A-45A9-BF8F-D0AFF34DF6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805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Satellite dish under a starry night sky">
            <a:extLst>
              <a:ext uri="{FF2B5EF4-FFF2-40B4-BE49-F238E27FC236}">
                <a16:creationId xmlns:a16="http://schemas.microsoft.com/office/drawing/2014/main" id="{3B9796CF-48E8-045F-D07C-25E0F4F4AD4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1209" r="27468" b="-1"/>
          <a:stretch/>
        </p:blipFill>
        <p:spPr>
          <a:xfrm>
            <a:off x="6726057" y="-57499"/>
            <a:ext cx="5465944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0384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26A266-473F-A63C-2D5A-F4EFDDCE8A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8" y="1243717"/>
            <a:ext cx="10890929" cy="1097280"/>
          </a:xfrm>
        </p:spPr>
        <p:txBody>
          <a:bodyPr/>
          <a:lstStyle/>
          <a:p>
            <a:r>
              <a:rPr lang="en-SG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Work done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381867-62CA-D3D7-22D6-1B617A2006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78" y="2138694"/>
            <a:ext cx="6833742" cy="2125396"/>
          </a:xfrm>
        </p:spPr>
        <p:txBody>
          <a:bodyPr>
            <a:normAutofit fontScale="40000" lnSpcReduction="20000"/>
          </a:bodyPr>
          <a:lstStyle/>
          <a:p>
            <a:r>
              <a:rPr lang="en-SG" sz="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Upgrading telemetry design</a:t>
            </a:r>
          </a:p>
          <a:p>
            <a:pPr marL="0" indent="0">
              <a:buNone/>
            </a:pPr>
            <a:endParaRPr lang="en-SG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SG" sz="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Initial challenge </a:t>
            </a:r>
          </a:p>
          <a:p>
            <a:pPr lvl="1"/>
            <a:r>
              <a:rPr lang="en-SG" sz="40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Deframer</a:t>
            </a:r>
            <a:r>
              <a:rPr lang="en-SG" sz="4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deactivates without continuous input</a:t>
            </a:r>
          </a:p>
          <a:p>
            <a:pPr lvl="1"/>
            <a:r>
              <a:rPr lang="en-SG" sz="4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Manual intervention required to repeatedly send identical message </a:t>
            </a:r>
          </a:p>
          <a:p>
            <a:pPr lvl="1"/>
            <a:endParaRPr lang="en-SG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CE28939-F5C3-44F9-F4EC-4C60AD167A2B}"/>
              </a:ext>
            </a:extLst>
          </p:cNvPr>
          <p:cNvSpPr txBox="1">
            <a:spLocks/>
          </p:cNvSpPr>
          <p:nvPr/>
        </p:nvSpPr>
        <p:spPr>
          <a:xfrm>
            <a:off x="640079" y="4517003"/>
            <a:ext cx="10890928" cy="15617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87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93776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51560" indent="-28575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98448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Solution overview</a:t>
            </a:r>
          </a:p>
          <a:p>
            <a:pPr lvl="1"/>
            <a:r>
              <a:rPr lang="en-SG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Introduced “BLK TM Frame” GNU Radio block with encapsulation logic</a:t>
            </a:r>
          </a:p>
          <a:p>
            <a:pPr lvl="1"/>
            <a:r>
              <a:rPr lang="en-SG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Actual data + 10 dummy packets before and after </a:t>
            </a:r>
          </a:p>
          <a:p>
            <a:pPr lvl="1"/>
            <a:r>
              <a:rPr lang="en-SG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Mimic a continuous stream  </a:t>
            </a:r>
          </a:p>
        </p:txBody>
      </p:sp>
      <p:pic>
        <p:nvPicPr>
          <p:cNvPr id="5" name="Picture 4" descr="A blue and orange rectangular boxes with white text&#10;&#10;AI-generated content may be incorrect.">
            <a:extLst>
              <a:ext uri="{FF2B5EF4-FFF2-40B4-BE49-F238E27FC236}">
                <a16:creationId xmlns:a16="http://schemas.microsoft.com/office/drawing/2014/main" id="{F337183B-024A-4B9C-E26D-351C46082F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330" b="6124"/>
          <a:stretch/>
        </p:blipFill>
        <p:spPr bwMode="auto">
          <a:xfrm>
            <a:off x="6665474" y="5514669"/>
            <a:ext cx="5431155" cy="119951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6931093-AB27-36F3-5D6C-AF2A675AB0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0776" y="2544210"/>
            <a:ext cx="2982829" cy="1564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772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69549F-9EE0-F61D-CAD8-C7C9F2C406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1230190"/>
            <a:ext cx="10890929" cy="1097280"/>
          </a:xfrm>
        </p:spPr>
        <p:txBody>
          <a:bodyPr/>
          <a:lstStyle/>
          <a:p>
            <a:r>
              <a:rPr lang="en-SG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Work done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0BA917-08CE-0F78-CA1E-7F249C1882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79" y="2234943"/>
            <a:ext cx="10890928" cy="1755648"/>
          </a:xfrm>
        </p:spPr>
        <p:txBody>
          <a:bodyPr>
            <a:normAutofit/>
          </a:bodyPr>
          <a:lstStyle/>
          <a:p>
            <a:r>
              <a:rPr lang="en-SG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Integration details </a:t>
            </a:r>
          </a:p>
          <a:p>
            <a:r>
              <a:rPr lang="en-SG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Custom python script</a:t>
            </a:r>
          </a:p>
          <a:p>
            <a:pPr lvl="2"/>
            <a:r>
              <a:rPr lang="en-SG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Message encapsulation</a:t>
            </a:r>
          </a:p>
          <a:p>
            <a:pPr lvl="2"/>
            <a:r>
              <a:rPr lang="en-SG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Message boundary framing </a:t>
            </a:r>
          </a:p>
          <a:p>
            <a:pPr marL="502920" lvl="2" indent="0">
              <a:buNone/>
            </a:pPr>
            <a:endParaRPr lang="en-SG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78A6E35-E1F4-6476-DB8E-3AC5AADE733D}"/>
              </a:ext>
            </a:extLst>
          </p:cNvPr>
          <p:cNvSpPr txBox="1">
            <a:spLocks/>
          </p:cNvSpPr>
          <p:nvPr/>
        </p:nvSpPr>
        <p:spPr>
          <a:xfrm>
            <a:off x="640079" y="4679699"/>
            <a:ext cx="10890928" cy="17556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87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93776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51560" indent="-28575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98448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SG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Data convertor blocks</a:t>
            </a:r>
          </a:p>
          <a:p>
            <a:pPr lvl="2"/>
            <a:r>
              <a:rPr lang="en-SG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Synchronize with original architecture </a:t>
            </a:r>
          </a:p>
          <a:p>
            <a:pPr lvl="2"/>
            <a:endParaRPr lang="en-SG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5" name="Picture 4" descr="A diagram of a computer network&#10;&#10;AI-generated content may be incorrect.">
            <a:extLst>
              <a:ext uri="{FF2B5EF4-FFF2-40B4-BE49-F238E27FC236}">
                <a16:creationId xmlns:a16="http://schemas.microsoft.com/office/drawing/2014/main" id="{4D5C4375-E689-F93F-A959-F8FB4A2159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5879" y="4476556"/>
            <a:ext cx="4345305" cy="1671955"/>
          </a:xfrm>
          <a:prstGeom prst="rect">
            <a:avLst/>
          </a:prstGeom>
        </p:spPr>
      </p:pic>
      <p:pic>
        <p:nvPicPr>
          <p:cNvPr id="6" name="Picture 5" descr="A black screen with colorful text&#10;&#10;AI-generated content may be incorrect.">
            <a:extLst>
              <a:ext uri="{FF2B5EF4-FFF2-40B4-BE49-F238E27FC236}">
                <a16:creationId xmlns:a16="http://schemas.microsoft.com/office/drawing/2014/main" id="{92B00354-E238-2C4C-DC32-AD89CBE8FD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5678" y="2672024"/>
            <a:ext cx="5431790" cy="877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456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27A2EE-62E5-6E2C-FB56-93DF729044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8" y="1260939"/>
            <a:ext cx="10890929" cy="1097280"/>
          </a:xfrm>
        </p:spPr>
        <p:txBody>
          <a:bodyPr/>
          <a:lstStyle/>
          <a:p>
            <a:r>
              <a:rPr lang="en-SG" dirty="0"/>
              <a:t>Work done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9908DA-E935-6E3F-9991-9A9C5DE859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78" y="2150043"/>
            <a:ext cx="10890928" cy="2322436"/>
          </a:xfrm>
        </p:spPr>
        <p:txBody>
          <a:bodyPr/>
          <a:lstStyle/>
          <a:p>
            <a:r>
              <a:rPr lang="en-SG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Upgrading telecommand design of SDR</a:t>
            </a:r>
          </a:p>
          <a:p>
            <a:r>
              <a:rPr lang="en-SG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Initial challenges </a:t>
            </a:r>
          </a:p>
          <a:p>
            <a:pPr lvl="1"/>
            <a:r>
              <a:rPr lang="en-SG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Space-side processing stopped at CLTU-level post-demodulation ( highest layer in protocol hierarchy)</a:t>
            </a:r>
          </a:p>
          <a:p>
            <a:pPr lvl="1"/>
            <a:r>
              <a:rPr lang="en-SG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Not unpacked to extract original message</a:t>
            </a:r>
          </a:p>
          <a:p>
            <a:pPr lvl="1"/>
            <a:r>
              <a:rPr lang="en-SG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Verification through waveform visualisation </a:t>
            </a:r>
          </a:p>
        </p:txBody>
      </p:sp>
      <p:pic>
        <p:nvPicPr>
          <p:cNvPr id="4" name="Picture 3" descr="A diagram of a computer&#10;&#10;AI-generated content may be incorrect.">
            <a:extLst>
              <a:ext uri="{FF2B5EF4-FFF2-40B4-BE49-F238E27FC236}">
                <a16:creationId xmlns:a16="http://schemas.microsoft.com/office/drawing/2014/main" id="{1DE7D4C2-4F30-BD49-C7E2-88B6EE1FD4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7451" y="4539579"/>
            <a:ext cx="4509770" cy="1805305"/>
          </a:xfrm>
          <a:prstGeom prst="rect">
            <a:avLst/>
          </a:prstGeom>
        </p:spPr>
      </p:pic>
      <p:pic>
        <p:nvPicPr>
          <p:cNvPr id="5" name="Picture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335D96BE-B858-76B7-173C-5DFC75DAF1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0615" y="4477532"/>
            <a:ext cx="4994277" cy="1929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31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46171D-34BC-F760-5A07-50CD33210B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1297591"/>
            <a:ext cx="10890929" cy="1097280"/>
          </a:xfrm>
        </p:spPr>
        <p:txBody>
          <a:bodyPr/>
          <a:lstStyle/>
          <a:p>
            <a:r>
              <a:rPr lang="en-SG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Work done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D57D56-6C72-4BD1-8E16-043B80B0A3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79" y="2348932"/>
            <a:ext cx="5181367" cy="158254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SG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Integration details</a:t>
            </a:r>
          </a:p>
          <a:p>
            <a:r>
              <a:rPr lang="en-SG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CLTU identification using start and tail sequence</a:t>
            </a:r>
          </a:p>
          <a:p>
            <a:r>
              <a:rPr lang="en-SG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Conversion to PDU format for data handling </a:t>
            </a:r>
          </a:p>
        </p:txBody>
      </p:sp>
      <p:pic>
        <p:nvPicPr>
          <p:cNvPr id="4" name="Picture 3" descr="A close-up of a computer code&#10;&#10;AI-generated content may be incorrect.">
            <a:extLst>
              <a:ext uri="{FF2B5EF4-FFF2-40B4-BE49-F238E27FC236}">
                <a16:creationId xmlns:a16="http://schemas.microsoft.com/office/drawing/2014/main" id="{621FE0D2-2A3F-74E6-0FDF-DDF26BD7BF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0556" y="2528433"/>
            <a:ext cx="5599258" cy="1196788"/>
          </a:xfrm>
          <a:prstGeom prst="rect">
            <a:avLst/>
          </a:prstGeom>
        </p:spPr>
      </p:pic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1938FCC-0024-749C-31C2-EA66F1D22A8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55384"/>
          <a:stretch/>
        </p:blipFill>
        <p:spPr>
          <a:xfrm>
            <a:off x="640079" y="4693215"/>
            <a:ext cx="6019143" cy="1586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569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875A39-BFF4-7FD9-7503-30E49DD82A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535" y="1215330"/>
            <a:ext cx="10890929" cy="1097280"/>
          </a:xfrm>
        </p:spPr>
        <p:txBody>
          <a:bodyPr/>
          <a:lstStyle/>
          <a:p>
            <a:r>
              <a:rPr lang="en-SG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Work done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46D326-7429-0917-A83C-F8596A8D26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0535" y="2468851"/>
            <a:ext cx="5557229" cy="1535335"/>
          </a:xfrm>
        </p:spPr>
        <p:txBody>
          <a:bodyPr>
            <a:normAutofit fontScale="40000" lnSpcReduction="20000"/>
          </a:bodyPr>
          <a:lstStyle/>
          <a:p>
            <a:r>
              <a:rPr lang="en-SG" sz="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Integration details </a:t>
            </a:r>
          </a:p>
          <a:p>
            <a:pPr lvl="1"/>
            <a:r>
              <a:rPr lang="en-SG" sz="3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Mock satellite custom python codes</a:t>
            </a:r>
          </a:p>
          <a:p>
            <a:pPr lvl="2"/>
            <a:r>
              <a:rPr lang="en-SG" sz="35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Handle CLTU down-conversion</a:t>
            </a:r>
          </a:p>
          <a:p>
            <a:pPr lvl="2"/>
            <a:r>
              <a:rPr lang="en-SG" sz="35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Segmenting into 8-byte blocks</a:t>
            </a:r>
          </a:p>
          <a:p>
            <a:pPr lvl="2"/>
            <a:r>
              <a:rPr lang="en-SG" sz="35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Appending last byte from BCH </a:t>
            </a:r>
            <a:r>
              <a:rPr lang="en-SG" sz="35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codeblocks</a:t>
            </a:r>
            <a:r>
              <a:rPr lang="en-SG" sz="35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</a:p>
        </p:txBody>
      </p:sp>
      <p:pic>
        <p:nvPicPr>
          <p:cNvPr id="5" name="Picture 4" descr="A diagram of a computer process&#10;&#10;AI-generated content may be incorrect.">
            <a:extLst>
              <a:ext uri="{FF2B5EF4-FFF2-40B4-BE49-F238E27FC236}">
                <a16:creationId xmlns:a16="http://schemas.microsoft.com/office/drawing/2014/main" id="{EF294C19-CAC4-B07B-6D4E-8442130A39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1121" y="2384695"/>
            <a:ext cx="5557229" cy="3713482"/>
          </a:xfrm>
          <a:prstGeom prst="rect">
            <a:avLst/>
          </a:prstGeom>
        </p:spPr>
      </p:pic>
      <p:pic>
        <p:nvPicPr>
          <p:cNvPr id="7" name="Picture 6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C69488FE-86D0-F593-9CF8-8A65BB2DEC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548" y="4603962"/>
            <a:ext cx="5431790" cy="1322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2735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8225C-820B-3174-E22E-1AB8C90739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8" y="1187246"/>
            <a:ext cx="10890929" cy="1097280"/>
          </a:xfrm>
        </p:spPr>
        <p:txBody>
          <a:bodyPr/>
          <a:lstStyle/>
          <a:p>
            <a:r>
              <a:rPr lang="en-SG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Work done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DA531B-8FD2-7749-39FD-A42C9ECE4C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0536" y="2275351"/>
            <a:ext cx="7136612" cy="2009920"/>
          </a:xfrm>
        </p:spPr>
        <p:txBody>
          <a:bodyPr/>
          <a:lstStyle/>
          <a:p>
            <a:r>
              <a:rPr lang="en-SG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Final integration </a:t>
            </a:r>
          </a:p>
          <a:p>
            <a:r>
              <a:rPr lang="en-SG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Existing challenge</a:t>
            </a:r>
          </a:p>
          <a:p>
            <a:pPr lvl="1"/>
            <a:r>
              <a:rPr lang="en-SG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No link between CCSDS concatenated </a:t>
            </a:r>
            <a:r>
              <a:rPr lang="en-SG" sz="16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deframer</a:t>
            </a:r>
            <a:r>
              <a:rPr lang="en-SG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and COP execute block</a:t>
            </a:r>
          </a:p>
          <a:p>
            <a:pPr lvl="1"/>
            <a:r>
              <a:rPr lang="en-SG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Ground station unaware of space side status</a:t>
            </a:r>
          </a:p>
          <a:p>
            <a:pPr marL="0" indent="0">
              <a:buNone/>
            </a:pPr>
            <a:endParaRPr lang="en-SG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4" name="Picture 3" descr="A diagram of a transfer frame&#10;&#10;Description automatically generated">
            <a:extLst>
              <a:ext uri="{FF2B5EF4-FFF2-40B4-BE49-F238E27FC236}">
                <a16:creationId xmlns:a16="http://schemas.microsoft.com/office/drawing/2014/main" id="{716C4156-1E19-9B10-E5D6-739EB473F5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0900" y="4812552"/>
            <a:ext cx="4480806" cy="1701910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49BF2E7-340E-31F1-0D53-E28E1B1B6904}"/>
              </a:ext>
            </a:extLst>
          </p:cNvPr>
          <p:cNvSpPr txBox="1">
            <a:spLocks/>
          </p:cNvSpPr>
          <p:nvPr/>
        </p:nvSpPr>
        <p:spPr>
          <a:xfrm>
            <a:off x="650536" y="4573475"/>
            <a:ext cx="10890928" cy="2009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87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93776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51560" indent="-28575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98448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Established new link</a:t>
            </a:r>
          </a:p>
          <a:p>
            <a:pPr lvl="1"/>
            <a:r>
              <a:rPr lang="en-SG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Telemetry transfer frames can be passed to COP execute</a:t>
            </a:r>
          </a:p>
          <a:p>
            <a:pPr lvl="1"/>
            <a:r>
              <a:rPr lang="en-SG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Complete end-to-end communication</a:t>
            </a:r>
          </a:p>
          <a:p>
            <a:pPr lvl="1"/>
            <a:r>
              <a:rPr lang="en-SG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Make critical decisions, operate more autonomously and efficiently  </a:t>
            </a:r>
          </a:p>
        </p:txBody>
      </p:sp>
      <p:pic>
        <p:nvPicPr>
          <p:cNvPr id="7" name="Picture 6" descr="A diagram of a device&#10;&#10;AI-generated content may be incorrect.">
            <a:extLst>
              <a:ext uri="{FF2B5EF4-FFF2-40B4-BE49-F238E27FC236}">
                <a16:creationId xmlns:a16="http://schemas.microsoft.com/office/drawing/2014/main" id="{8881AA58-611E-673C-F48C-2DB7562DF82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t="-2472" r="46021"/>
          <a:stretch/>
        </p:blipFill>
        <p:spPr bwMode="auto">
          <a:xfrm>
            <a:off x="8118987" y="1575632"/>
            <a:ext cx="3845236" cy="316798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991371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CC647-BB10-1C06-7B1B-37BB353A3C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992" y="1172737"/>
            <a:ext cx="10890929" cy="1097280"/>
          </a:xfrm>
        </p:spPr>
        <p:txBody>
          <a:bodyPr/>
          <a:lstStyle/>
          <a:p>
            <a:r>
              <a:rPr lang="en-SG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Work done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906526-3B7B-704B-55C2-5487962EC8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992" y="2135682"/>
            <a:ext cx="6371875" cy="931630"/>
          </a:xfrm>
        </p:spPr>
        <p:txBody>
          <a:bodyPr/>
          <a:lstStyle/>
          <a:p>
            <a:r>
              <a:rPr lang="en-SG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Implementation of middleware</a:t>
            </a:r>
          </a:p>
          <a:p>
            <a:pPr lvl="1"/>
            <a:r>
              <a:rPr lang="en-SG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Replicate FEP/CRT ICD functionalities </a:t>
            </a:r>
          </a:p>
        </p:txBody>
      </p:sp>
      <p:pic>
        <p:nvPicPr>
          <p:cNvPr id="4" name="Picture 3" descr="A diagram of a software process&#10;&#10;AI-generated content may be incorrect.">
            <a:extLst>
              <a:ext uri="{FF2B5EF4-FFF2-40B4-BE49-F238E27FC236}">
                <a16:creationId xmlns:a16="http://schemas.microsoft.com/office/drawing/2014/main" id="{6F4741FD-E3FF-E0A3-BEE8-A380951688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3673" y="1818887"/>
            <a:ext cx="4599263" cy="1248425"/>
          </a:xfrm>
          <a:prstGeom prst="rect">
            <a:avLst/>
          </a:prstGeom>
        </p:spPr>
      </p:pic>
      <p:pic>
        <p:nvPicPr>
          <p:cNvPr id="5" name="Picture 4" descr="A diagram of software components&#10;&#10;AI-generated content may be incorrect.">
            <a:extLst>
              <a:ext uri="{FF2B5EF4-FFF2-40B4-BE49-F238E27FC236}">
                <a16:creationId xmlns:a16="http://schemas.microsoft.com/office/drawing/2014/main" id="{2A29C0FF-81AB-AAF7-6546-EFE00A2311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5644"/>
          <a:stretch/>
        </p:blipFill>
        <p:spPr bwMode="auto">
          <a:xfrm>
            <a:off x="7366957" y="3701564"/>
            <a:ext cx="4495979" cy="120127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2B62D9A-C33B-FC8C-B158-0F97276196AB}"/>
              </a:ext>
            </a:extLst>
          </p:cNvPr>
          <p:cNvSpPr txBox="1"/>
          <p:nvPr/>
        </p:nvSpPr>
        <p:spPr>
          <a:xfrm>
            <a:off x="8903452" y="3135575"/>
            <a:ext cx="2374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b="1" u="sng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Replaced with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B2AC43D-AD2D-AC0A-28E4-9A3EC75D822B}"/>
              </a:ext>
            </a:extLst>
          </p:cNvPr>
          <p:cNvSpPr txBox="1">
            <a:spLocks/>
          </p:cNvSpPr>
          <p:nvPr/>
        </p:nvSpPr>
        <p:spPr>
          <a:xfrm>
            <a:off x="660992" y="3232962"/>
            <a:ext cx="7461183" cy="11977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87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93776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51560" indent="-28575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98448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Foundational work</a:t>
            </a:r>
          </a:p>
          <a:p>
            <a:pPr lvl="1"/>
            <a:r>
              <a:rPr lang="en-SG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Identifying TCP/IP port numbers for each table</a:t>
            </a:r>
          </a:p>
          <a:p>
            <a:pPr lvl="1"/>
            <a:r>
              <a:rPr lang="en-SG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Python script for Global FEP software</a:t>
            </a:r>
          </a:p>
        </p:txBody>
      </p:sp>
      <p:pic>
        <p:nvPicPr>
          <p:cNvPr id="9" name="Picture 8" descr="A table with numbers and text&#10;&#10;AI-generated content may be incorrect.">
            <a:extLst>
              <a:ext uri="{FF2B5EF4-FFF2-40B4-BE49-F238E27FC236}">
                <a16:creationId xmlns:a16="http://schemas.microsoft.com/office/drawing/2014/main" id="{C3D85BD4-A538-F91D-CBE3-0F33B04D34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5253" y="4430702"/>
            <a:ext cx="3183890" cy="2224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288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  <p:bldP spid="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09E00-9F69-6625-5072-7B5B79A1F8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535" y="1140116"/>
            <a:ext cx="10890929" cy="1097280"/>
          </a:xfrm>
        </p:spPr>
        <p:txBody>
          <a:bodyPr/>
          <a:lstStyle/>
          <a:p>
            <a:r>
              <a:rPr lang="en-SG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Testing and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7C58BF-9A31-E959-3F32-3031DB2C8D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993" y="2369421"/>
            <a:ext cx="10890928" cy="1755648"/>
          </a:xfrm>
        </p:spPr>
        <p:txBody>
          <a:bodyPr>
            <a:normAutofit/>
          </a:bodyPr>
          <a:lstStyle/>
          <a:p>
            <a:r>
              <a:rPr lang="en-SG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Development of test code</a:t>
            </a:r>
          </a:p>
          <a:p>
            <a:pPr lvl="1"/>
            <a:r>
              <a:rPr lang="en-SG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Operates through TCP connection with GNU radio</a:t>
            </a:r>
          </a:p>
          <a:p>
            <a:pPr lvl="1"/>
            <a:r>
              <a:rPr lang="en-SG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Client: Python script </a:t>
            </a:r>
          </a:p>
          <a:p>
            <a:pPr lvl="1"/>
            <a:r>
              <a:rPr lang="en-SG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Server: GNU Radio  </a:t>
            </a:r>
          </a:p>
        </p:txBody>
      </p:sp>
      <p:pic>
        <p:nvPicPr>
          <p:cNvPr id="4" name="Picture 3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213EE1BB-04A5-2963-C7B0-01D10A0021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8927" y="4389120"/>
            <a:ext cx="5431790" cy="988060"/>
          </a:xfrm>
          <a:prstGeom prst="rect">
            <a:avLst/>
          </a:prstGeom>
        </p:spPr>
      </p:pic>
      <p:pic>
        <p:nvPicPr>
          <p:cNvPr id="5" name="Picture 4" descr="A computer screen shot of a program&#10;&#10;AI-generated content may be incorrect.">
            <a:extLst>
              <a:ext uri="{FF2B5EF4-FFF2-40B4-BE49-F238E27FC236}">
                <a16:creationId xmlns:a16="http://schemas.microsoft.com/office/drawing/2014/main" id="{16D2D388-007D-1828-9CED-F7450DB9B7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742" y="4389120"/>
            <a:ext cx="5431790" cy="2234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633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5A9ED2-B7E2-689F-1F47-FE5AA69BFC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4F6330-594A-3B05-2992-4DA78D8697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536" y="1254900"/>
            <a:ext cx="10890929" cy="1097280"/>
          </a:xfrm>
        </p:spPr>
        <p:txBody>
          <a:bodyPr/>
          <a:lstStyle/>
          <a:p>
            <a:r>
              <a:rPr lang="en-SG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Testing and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307109-60DE-C77A-432F-6A292C8887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0535" y="1708636"/>
            <a:ext cx="10890928" cy="1755648"/>
          </a:xfrm>
        </p:spPr>
        <p:txBody>
          <a:bodyPr>
            <a:normAutofit lnSpcReduction="10000"/>
          </a:bodyPr>
          <a:lstStyle/>
          <a:p>
            <a:endParaRPr lang="en-SG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>
              <a:buNone/>
            </a:pPr>
            <a:r>
              <a:rPr lang="en-SG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Testing upgraded telecommand design </a:t>
            </a:r>
          </a:p>
          <a:p>
            <a:r>
              <a:rPr lang="en-SG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Feed 8-byte input data through vector source</a:t>
            </a:r>
          </a:p>
          <a:p>
            <a:r>
              <a:rPr lang="en-SG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Total input of 16 bytes of BCH </a:t>
            </a:r>
            <a:r>
              <a:rPr lang="en-SG" sz="16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codeblocks</a:t>
            </a:r>
            <a:endParaRPr lang="en-SG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SG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629200E-FEB2-8AEA-0D58-C0E7BFDCA340}"/>
              </a:ext>
            </a:extLst>
          </p:cNvPr>
          <p:cNvSpPr/>
          <p:nvPr/>
        </p:nvSpPr>
        <p:spPr>
          <a:xfrm>
            <a:off x="1778255" y="4132838"/>
            <a:ext cx="2034173" cy="56722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8 Byte input data 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63FE956-ABBD-E6A8-76EA-0C2DC3D4F7D6}"/>
              </a:ext>
            </a:extLst>
          </p:cNvPr>
          <p:cNvCxnSpPr>
            <a:cxnSpLocks/>
          </p:cNvCxnSpPr>
          <p:nvPr/>
        </p:nvCxnSpPr>
        <p:spPr>
          <a:xfrm>
            <a:off x="1889449" y="4700060"/>
            <a:ext cx="0" cy="60694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29DAFDD-B93F-C09D-BF10-95986B85C318}"/>
              </a:ext>
            </a:extLst>
          </p:cNvPr>
          <p:cNvCxnSpPr>
            <a:cxnSpLocks/>
          </p:cNvCxnSpPr>
          <p:nvPr/>
        </p:nvCxnSpPr>
        <p:spPr>
          <a:xfrm>
            <a:off x="3686611" y="4671664"/>
            <a:ext cx="0" cy="63534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34F23E8C-7A56-EF9C-2BCD-5D2C3F989F00}"/>
              </a:ext>
            </a:extLst>
          </p:cNvPr>
          <p:cNvSpPr/>
          <p:nvPr/>
        </p:nvSpPr>
        <p:spPr>
          <a:xfrm>
            <a:off x="794288" y="5307004"/>
            <a:ext cx="1321061" cy="29609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7 Byte input data 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7ED3D78-1BCC-AA0E-5790-7D6589B4D166}"/>
              </a:ext>
            </a:extLst>
          </p:cNvPr>
          <p:cNvSpPr/>
          <p:nvPr/>
        </p:nvSpPr>
        <p:spPr>
          <a:xfrm>
            <a:off x="3482358" y="5307004"/>
            <a:ext cx="982339" cy="34318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 Byte input data 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9E1B09A-E74F-3F5A-7525-035E2A0E5706}"/>
              </a:ext>
            </a:extLst>
          </p:cNvPr>
          <p:cNvSpPr/>
          <p:nvPr/>
        </p:nvSpPr>
        <p:spPr>
          <a:xfrm>
            <a:off x="4464697" y="5307003"/>
            <a:ext cx="1321061" cy="34318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6 Byte filler data 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B9AF34C-25E2-01BA-12CC-EBB3893BB949}"/>
              </a:ext>
            </a:extLst>
          </p:cNvPr>
          <p:cNvSpPr/>
          <p:nvPr/>
        </p:nvSpPr>
        <p:spPr>
          <a:xfrm>
            <a:off x="794288" y="6061996"/>
            <a:ext cx="1321061" cy="29609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7 Byte input data 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FB0009C-3951-69EA-D1D4-D732BD65EF47}"/>
              </a:ext>
            </a:extLst>
          </p:cNvPr>
          <p:cNvSpPr/>
          <p:nvPr/>
        </p:nvSpPr>
        <p:spPr>
          <a:xfrm>
            <a:off x="3482358" y="6037618"/>
            <a:ext cx="982339" cy="34318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 Byte input data 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4C1322B-D8D2-824A-4D1D-9607985F908C}"/>
              </a:ext>
            </a:extLst>
          </p:cNvPr>
          <p:cNvSpPr/>
          <p:nvPr/>
        </p:nvSpPr>
        <p:spPr>
          <a:xfrm>
            <a:off x="4464697" y="6037617"/>
            <a:ext cx="1321061" cy="34318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6 Byte filler data 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16994BE-1D79-45AE-6F87-F6D890633BFF}"/>
              </a:ext>
            </a:extLst>
          </p:cNvPr>
          <p:cNvCxnSpPr>
            <a:cxnSpLocks/>
          </p:cNvCxnSpPr>
          <p:nvPr/>
        </p:nvCxnSpPr>
        <p:spPr>
          <a:xfrm>
            <a:off x="1889449" y="5603100"/>
            <a:ext cx="0" cy="45889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6B871ABD-BC50-F572-8E2E-924E26C32F3C}"/>
              </a:ext>
            </a:extLst>
          </p:cNvPr>
          <p:cNvCxnSpPr>
            <a:cxnSpLocks/>
          </p:cNvCxnSpPr>
          <p:nvPr/>
        </p:nvCxnSpPr>
        <p:spPr>
          <a:xfrm>
            <a:off x="3675726" y="5650184"/>
            <a:ext cx="0" cy="38743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47AAF013-B10F-E880-ABDC-B122CEBD29B1}"/>
              </a:ext>
            </a:extLst>
          </p:cNvPr>
          <p:cNvSpPr/>
          <p:nvPr/>
        </p:nvSpPr>
        <p:spPr>
          <a:xfrm>
            <a:off x="2125057" y="6061996"/>
            <a:ext cx="553364" cy="296096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9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 byte parity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1136C12-D761-1CC8-3357-B7D3BC8440C8}"/>
              </a:ext>
            </a:extLst>
          </p:cNvPr>
          <p:cNvSpPr/>
          <p:nvPr/>
        </p:nvSpPr>
        <p:spPr>
          <a:xfrm>
            <a:off x="5785758" y="6037618"/>
            <a:ext cx="553364" cy="34318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9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 byte parity</a:t>
            </a:r>
          </a:p>
        </p:txBody>
      </p:sp>
      <p:pic>
        <p:nvPicPr>
          <p:cNvPr id="4" name="Picture 3" descr="A yellow box with black text&#10;&#10;AI-generated content may be incorrect.">
            <a:extLst>
              <a:ext uri="{FF2B5EF4-FFF2-40B4-BE49-F238E27FC236}">
                <a16:creationId xmlns:a16="http://schemas.microsoft.com/office/drawing/2014/main" id="{D52684B3-9445-7BD6-83D1-8D81DA495D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4942" y="5186028"/>
            <a:ext cx="4182978" cy="1098313"/>
          </a:xfrm>
          <a:prstGeom prst="rect">
            <a:avLst/>
          </a:prstGeom>
        </p:spPr>
      </p:pic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A20FC230-E074-49E8-CD28-973F5D587F9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42359432"/>
              </p:ext>
            </p:extLst>
          </p:nvPr>
        </p:nvGraphicFramePr>
        <p:xfrm>
          <a:off x="8052640" y="2057007"/>
          <a:ext cx="3504608" cy="20169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A9B7DCB1-15C0-463C-DAD7-C880F43672C3}"/>
              </a:ext>
            </a:extLst>
          </p:cNvPr>
          <p:cNvSpPr txBox="1"/>
          <p:nvPr/>
        </p:nvSpPr>
        <p:spPr>
          <a:xfrm>
            <a:off x="9083295" y="2342160"/>
            <a:ext cx="2112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u="sng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Ground side </a:t>
            </a:r>
          </a:p>
        </p:txBody>
      </p:sp>
    </p:spTree>
    <p:extLst>
      <p:ext uri="{BB962C8B-B14F-4D97-AF65-F5344CB8AC3E}">
        <p14:creationId xmlns:p14="http://schemas.microsoft.com/office/powerpoint/2010/main" val="3241515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animBg="1"/>
      <p:bldP spid="16" grpId="0" animBg="1"/>
      <p:bldP spid="17" grpId="0" animBg="1"/>
      <p:bldP spid="25" grpId="0" animBg="1"/>
      <p:bldP spid="26" grpId="0" animBg="1"/>
      <p:bldP spid="27" grpId="0" animBg="1"/>
      <p:bldP spid="28" grpId="0" animBg="1"/>
      <p:bldP spid="33" grpId="0" animBg="1"/>
      <p:bldP spid="34" grpId="0" animBg="1"/>
      <p:bldGraphic spid="5" grpId="0">
        <p:bldAsOne/>
      </p:bldGraphic>
      <p:bldP spid="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0D5B4F-8EB9-CCF9-82F1-2CC1111321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46DD4C-C27E-4678-1946-20C1DF6832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877" y="1206810"/>
            <a:ext cx="10890929" cy="1097280"/>
          </a:xfrm>
        </p:spPr>
        <p:txBody>
          <a:bodyPr/>
          <a:lstStyle/>
          <a:p>
            <a:r>
              <a:rPr lang="en-SG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Testing and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3266DE-08E7-41FB-56A9-620E072000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1877" y="2234075"/>
            <a:ext cx="10890928" cy="1755648"/>
          </a:xfrm>
        </p:spPr>
        <p:txBody>
          <a:bodyPr>
            <a:normAutofit/>
          </a:bodyPr>
          <a:lstStyle/>
          <a:p>
            <a:r>
              <a:rPr lang="en-SG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Testing upgraded telecommand design </a:t>
            </a:r>
          </a:p>
          <a:p>
            <a:pPr lvl="1"/>
            <a:r>
              <a:rPr lang="en-SG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Expected output 14 bytes after decoding</a:t>
            </a:r>
          </a:p>
        </p:txBody>
      </p:sp>
      <p:graphicFrame>
        <p:nvGraphicFramePr>
          <p:cNvPr id="38" name="Diagram 37">
            <a:extLst>
              <a:ext uri="{FF2B5EF4-FFF2-40B4-BE49-F238E27FC236}">
                <a16:creationId xmlns:a16="http://schemas.microsoft.com/office/drawing/2014/main" id="{5150C1AF-A7BA-E528-34F0-8ABC45EAA95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11556371"/>
              </p:ext>
            </p:extLst>
          </p:nvPr>
        </p:nvGraphicFramePr>
        <p:xfrm>
          <a:off x="6902800" y="1972806"/>
          <a:ext cx="3504608" cy="20169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9" name="TextBox 38">
            <a:extLst>
              <a:ext uri="{FF2B5EF4-FFF2-40B4-BE49-F238E27FC236}">
                <a16:creationId xmlns:a16="http://schemas.microsoft.com/office/drawing/2014/main" id="{FD5058E4-0CDF-90D1-F9A8-49F8A0ED66E5}"/>
              </a:ext>
            </a:extLst>
          </p:cNvPr>
          <p:cNvSpPr txBox="1"/>
          <p:nvPr/>
        </p:nvSpPr>
        <p:spPr>
          <a:xfrm>
            <a:off x="8487690" y="2171914"/>
            <a:ext cx="2112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u="sng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Space side </a:t>
            </a:r>
          </a:p>
        </p:txBody>
      </p:sp>
      <p:sp>
        <p:nvSpPr>
          <p:cNvPr id="43" name="Arrow: Chevron 42">
            <a:extLst>
              <a:ext uri="{FF2B5EF4-FFF2-40B4-BE49-F238E27FC236}">
                <a16:creationId xmlns:a16="http://schemas.microsoft.com/office/drawing/2014/main" id="{0C01673D-2229-D5F8-AB37-CBEF5CCE9A7F}"/>
              </a:ext>
            </a:extLst>
          </p:cNvPr>
          <p:cNvSpPr/>
          <p:nvPr/>
        </p:nvSpPr>
        <p:spPr>
          <a:xfrm>
            <a:off x="10460932" y="2747321"/>
            <a:ext cx="1031874" cy="398303"/>
          </a:xfrm>
          <a:prstGeom prst="chevron">
            <a:avLst>
              <a:gd name="adj" fmla="val 40000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SG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33AC4794-8CE0-A005-15FB-59B22F76556F}"/>
              </a:ext>
            </a:extLst>
          </p:cNvPr>
          <p:cNvGrpSpPr/>
          <p:nvPr/>
        </p:nvGrpSpPr>
        <p:grpSpPr>
          <a:xfrm>
            <a:off x="10736099" y="2846897"/>
            <a:ext cx="871360" cy="398303"/>
            <a:chOff x="275577" y="859094"/>
            <a:chExt cx="871360" cy="398303"/>
          </a:xfrm>
        </p:grpSpPr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FF496291-274D-580A-D1CD-14842E01F178}"/>
                </a:ext>
              </a:extLst>
            </p:cNvPr>
            <p:cNvSpPr/>
            <p:nvPr/>
          </p:nvSpPr>
          <p:spPr>
            <a:xfrm>
              <a:off x="275577" y="859094"/>
              <a:ext cx="871360" cy="398303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SG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46" name="Rectangle: Rounded Corners 5">
              <a:extLst>
                <a:ext uri="{FF2B5EF4-FFF2-40B4-BE49-F238E27FC236}">
                  <a16:creationId xmlns:a16="http://schemas.microsoft.com/office/drawing/2014/main" id="{55CAD489-A955-00AA-0FE8-F14B8FF59B5D}"/>
                </a:ext>
              </a:extLst>
            </p:cNvPr>
            <p:cNvSpPr txBox="1"/>
            <p:nvPr/>
          </p:nvSpPr>
          <p:spPr>
            <a:xfrm>
              <a:off x="287243" y="870760"/>
              <a:ext cx="848028" cy="37497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4008" tIns="64008" rIns="64008" bIns="64008" numCol="1" spcCol="1270" anchor="ctr" anchorCtr="0">
              <a:noAutofit/>
            </a:bodyPr>
            <a:lstStyle/>
            <a:p>
              <a:pPr marL="0" lvl="0" indent="0" algn="ctr" defTabSz="400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SG" sz="1000" b="1" kern="12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Output data</a:t>
              </a:r>
            </a:p>
          </p:txBody>
        </p:sp>
      </p:grpSp>
      <p:pic>
        <p:nvPicPr>
          <p:cNvPr id="47" name="Picture 4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2C51B21-7410-887D-E4EF-CEC445D4243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27180"/>
          <a:stretch/>
        </p:blipFill>
        <p:spPr bwMode="auto">
          <a:xfrm>
            <a:off x="1171924" y="3711738"/>
            <a:ext cx="3590290" cy="293941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" name="Picture 3" descr="A diagram of a computer process&#10;&#10;AI-generated content may be incorrect.">
            <a:extLst>
              <a:ext uri="{FF2B5EF4-FFF2-40B4-BE49-F238E27FC236}">
                <a16:creationId xmlns:a16="http://schemas.microsoft.com/office/drawing/2014/main" id="{992AD3C8-F354-C513-1EBF-AD75A82E2E2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43179" y="3788007"/>
            <a:ext cx="4170565" cy="2786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387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Graphic spid="38" grpId="0">
        <p:bldAsOne/>
      </p:bldGraphic>
      <p:bldP spid="39" grpId="0"/>
      <p:bldP spid="4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8A5A6A-AF18-55FD-6441-865C8D3AFB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1194916"/>
            <a:ext cx="10890929" cy="1097280"/>
          </a:xfrm>
        </p:spPr>
        <p:txBody>
          <a:bodyPr/>
          <a:lstStyle/>
          <a:p>
            <a:r>
              <a:rPr lang="en-SG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Introduction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CBB635-DA22-D752-9E8C-EB7AB726D7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993" y="2292196"/>
            <a:ext cx="10890928" cy="1443947"/>
          </a:xfrm>
        </p:spPr>
        <p:txBody>
          <a:bodyPr/>
          <a:lstStyle/>
          <a:p>
            <a:r>
              <a:rPr lang="en-SG" dirty="0">
                <a:latin typeface="Microsoft YaHei" panose="020B0503020204020204" pitchFamily="34" charset="-122"/>
                <a:ea typeface="Microsoft YaHei" panose="020B0503020204020204" pitchFamily="34" charset="-122"/>
                <a:cs typeface="Cascadia Code" panose="020B0609020000020004" pitchFamily="49" charset="0"/>
              </a:rPr>
              <a:t>Modems</a:t>
            </a:r>
          </a:p>
          <a:p>
            <a:pPr lvl="1"/>
            <a:r>
              <a:rPr lang="en-SG" sz="1600" dirty="0">
                <a:latin typeface="Microsoft YaHei" panose="020B0503020204020204" pitchFamily="34" charset="-122"/>
                <a:ea typeface="Microsoft YaHei" panose="020B0503020204020204" pitchFamily="34" charset="-122"/>
                <a:cs typeface="Cascadia Code" panose="020B0609020000020004" pitchFamily="49" charset="0"/>
              </a:rPr>
              <a:t>Modulation and Demodulation </a:t>
            </a:r>
          </a:p>
          <a:p>
            <a:pPr lvl="1"/>
            <a:r>
              <a:rPr lang="en-SG" sz="1600" dirty="0">
                <a:latin typeface="Microsoft YaHei" panose="020B0503020204020204" pitchFamily="34" charset="-122"/>
                <a:ea typeface="Microsoft YaHei" panose="020B0503020204020204" pitchFamily="34" charset="-122"/>
                <a:cs typeface="Cascadia Code" panose="020B0609020000020004" pitchFamily="49" charset="0"/>
              </a:rPr>
              <a:t>Translator between </a:t>
            </a:r>
            <a:r>
              <a:rPr lang="en-SG" sz="1600" dirty="0" err="1">
                <a:latin typeface="Microsoft YaHei" panose="020B0503020204020204" pitchFamily="34" charset="-122"/>
                <a:ea typeface="Microsoft YaHei" panose="020B0503020204020204" pitchFamily="34" charset="-122"/>
                <a:cs typeface="Cascadia Code" panose="020B0609020000020004" pitchFamily="49" charset="0"/>
              </a:rPr>
              <a:t>analog</a:t>
            </a:r>
            <a:r>
              <a:rPr lang="en-SG" sz="1600" dirty="0">
                <a:latin typeface="Microsoft YaHei" panose="020B0503020204020204" pitchFamily="34" charset="-122"/>
                <a:ea typeface="Microsoft YaHei" panose="020B0503020204020204" pitchFamily="34" charset="-122"/>
                <a:cs typeface="Cascadia Code" panose="020B0609020000020004" pitchFamily="49" charset="0"/>
              </a:rPr>
              <a:t> and digital devices</a:t>
            </a:r>
          </a:p>
          <a:p>
            <a:pPr lvl="1"/>
            <a:endParaRPr lang="en-SG" dirty="0">
              <a:latin typeface="Aptos SemiBold" panose="020F0502020204030204" pitchFamily="34" charset="0"/>
              <a:cs typeface="Cascadia Code" panose="020B0609020000020004" pitchFamily="49" charset="0"/>
            </a:endParaRPr>
          </a:p>
          <a:p>
            <a:pPr lvl="1"/>
            <a:endParaRPr lang="en-SG" dirty="0">
              <a:latin typeface="Aptos SemiBold" panose="020F0502020204030204" pitchFamily="34" charset="0"/>
              <a:cs typeface="Cascadia Code" panose="020B0609020000020004" pitchFamily="49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898BB74-19E9-98B4-D745-A95D19DF11C7}"/>
              </a:ext>
            </a:extLst>
          </p:cNvPr>
          <p:cNvSpPr txBox="1">
            <a:spLocks/>
          </p:cNvSpPr>
          <p:nvPr/>
        </p:nvSpPr>
        <p:spPr>
          <a:xfrm>
            <a:off x="660993" y="4045064"/>
            <a:ext cx="10890928" cy="14439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87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93776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51560" indent="-28575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98448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SDR</a:t>
            </a:r>
          </a:p>
          <a:p>
            <a:pPr lvl="1"/>
            <a:r>
              <a:rPr lang="en-SG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Same functionality through a software setup</a:t>
            </a:r>
          </a:p>
          <a:p>
            <a:pPr lvl="1"/>
            <a:r>
              <a:rPr lang="en-SG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Cost efficient and highly portable </a:t>
            </a:r>
          </a:p>
          <a:p>
            <a:pPr lvl="1"/>
            <a:endParaRPr lang="en-SG" dirty="0">
              <a:latin typeface="Berlin Sans FB" panose="020E0602020502020306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95259AE-A199-DF58-EEF8-87024E7A73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2403" y="3179537"/>
            <a:ext cx="6144951" cy="3091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290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9B3F2E-F344-2007-975C-64410497B3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9F97FB-075E-99D6-44B9-57A002307D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439" y="1127579"/>
            <a:ext cx="10890929" cy="1097280"/>
          </a:xfrm>
        </p:spPr>
        <p:txBody>
          <a:bodyPr/>
          <a:lstStyle/>
          <a:p>
            <a:r>
              <a:rPr lang="en-SG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Testing and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094540-0633-9596-884D-4D5161E662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1439" y="2300715"/>
            <a:ext cx="9098827" cy="1755648"/>
          </a:xfrm>
        </p:spPr>
        <p:txBody>
          <a:bodyPr>
            <a:normAutofit/>
          </a:bodyPr>
          <a:lstStyle/>
          <a:p>
            <a:r>
              <a:rPr lang="en-SG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Testing upgraded telemetry design </a:t>
            </a:r>
          </a:p>
          <a:p>
            <a:pPr lvl="1"/>
            <a:r>
              <a:rPr lang="en-SG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Space side: Send TM Transfer frame </a:t>
            </a:r>
          </a:p>
          <a:p>
            <a:pPr lvl="1"/>
            <a:r>
              <a:rPr lang="en-SG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Ground side: Check if actual data was retrieved from encapsulated message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B58D1872-F841-663E-7659-82E409786C3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81311027"/>
              </p:ext>
            </p:extLst>
          </p:nvPr>
        </p:nvGraphicFramePr>
        <p:xfrm>
          <a:off x="446389" y="3739786"/>
          <a:ext cx="3504608" cy="20169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7DFB6DE7-B838-6EA6-41DD-32CD84474746}"/>
              </a:ext>
            </a:extLst>
          </p:cNvPr>
          <p:cNvSpPr txBox="1"/>
          <p:nvPr/>
        </p:nvSpPr>
        <p:spPr>
          <a:xfrm>
            <a:off x="640079" y="4026968"/>
            <a:ext cx="2112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u="sng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Space side </a:t>
            </a:r>
          </a:p>
        </p:txBody>
      </p:sp>
      <p:sp>
        <p:nvSpPr>
          <p:cNvPr id="21" name="Arrow: Chevron 20">
            <a:extLst>
              <a:ext uri="{FF2B5EF4-FFF2-40B4-BE49-F238E27FC236}">
                <a16:creationId xmlns:a16="http://schemas.microsoft.com/office/drawing/2014/main" id="{EC86E7F5-4C86-DCBD-3F23-53CB231D109C}"/>
              </a:ext>
            </a:extLst>
          </p:cNvPr>
          <p:cNvSpPr/>
          <p:nvPr/>
        </p:nvSpPr>
        <p:spPr>
          <a:xfrm>
            <a:off x="4013262" y="4499281"/>
            <a:ext cx="1031874" cy="398303"/>
          </a:xfrm>
          <a:prstGeom prst="chevron">
            <a:avLst>
              <a:gd name="adj" fmla="val 40000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SG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5F9B41C-5A71-EB2E-328B-CD3F9BA21586}"/>
              </a:ext>
            </a:extLst>
          </p:cNvPr>
          <p:cNvGrpSpPr/>
          <p:nvPr/>
        </p:nvGrpSpPr>
        <p:grpSpPr>
          <a:xfrm>
            <a:off x="4288429" y="4598858"/>
            <a:ext cx="1031874" cy="398303"/>
            <a:chOff x="275577" y="859094"/>
            <a:chExt cx="871360" cy="398303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D9C89C9B-DFB4-77E3-139F-977E737A6D8A}"/>
                </a:ext>
              </a:extLst>
            </p:cNvPr>
            <p:cNvSpPr/>
            <p:nvPr/>
          </p:nvSpPr>
          <p:spPr>
            <a:xfrm>
              <a:off x="275577" y="859094"/>
              <a:ext cx="871360" cy="398303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SG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4" name="Rectangle: Rounded Corners 5">
              <a:extLst>
                <a:ext uri="{FF2B5EF4-FFF2-40B4-BE49-F238E27FC236}">
                  <a16:creationId xmlns:a16="http://schemas.microsoft.com/office/drawing/2014/main" id="{BC7EABB9-4228-E157-783F-150F5C240399}"/>
                </a:ext>
              </a:extLst>
            </p:cNvPr>
            <p:cNvSpPr txBox="1"/>
            <p:nvPr/>
          </p:nvSpPr>
          <p:spPr>
            <a:xfrm>
              <a:off x="287243" y="870760"/>
              <a:ext cx="848028" cy="37497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4008" tIns="64008" rIns="64008" bIns="64008" numCol="1" spcCol="1270" anchor="ctr" anchorCtr="0">
              <a:noAutofit/>
            </a:bodyPr>
            <a:lstStyle/>
            <a:p>
              <a:pPr marL="0" lvl="0" indent="0" algn="ctr" defTabSz="400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SG" sz="1000" kern="12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Modulation</a:t>
              </a: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1A3AD669-D498-D628-C435-16C83EF1094D}"/>
              </a:ext>
            </a:extLst>
          </p:cNvPr>
          <p:cNvSpPr txBox="1"/>
          <p:nvPr/>
        </p:nvSpPr>
        <p:spPr>
          <a:xfrm>
            <a:off x="453900" y="5572037"/>
            <a:ext cx="2112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u="sng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Ground side </a:t>
            </a:r>
          </a:p>
        </p:txBody>
      </p:sp>
      <p:graphicFrame>
        <p:nvGraphicFramePr>
          <p:cNvPr id="26" name="Diagram 25">
            <a:extLst>
              <a:ext uri="{FF2B5EF4-FFF2-40B4-BE49-F238E27FC236}">
                <a16:creationId xmlns:a16="http://schemas.microsoft.com/office/drawing/2014/main" id="{213A2AA2-4478-AAEE-286C-BF22C156749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45979519"/>
              </p:ext>
            </p:extLst>
          </p:nvPr>
        </p:nvGraphicFramePr>
        <p:xfrm>
          <a:off x="453900" y="5305355"/>
          <a:ext cx="3504608" cy="20169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27" name="Picture 2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0901168-A186-1694-EF88-689D2A6A11E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595470" y="3837757"/>
            <a:ext cx="6652334" cy="2753789"/>
          </a:xfrm>
          <a:prstGeom prst="rect">
            <a:avLst/>
          </a:prstGeom>
        </p:spPr>
      </p:pic>
      <p:cxnSp>
        <p:nvCxnSpPr>
          <p:cNvPr id="29" name="Connector: Curved 28">
            <a:extLst>
              <a:ext uri="{FF2B5EF4-FFF2-40B4-BE49-F238E27FC236}">
                <a16:creationId xmlns:a16="http://schemas.microsoft.com/office/drawing/2014/main" id="{46E7FE17-DF6B-B64E-2845-606D138F2F44}"/>
              </a:ext>
            </a:extLst>
          </p:cNvPr>
          <p:cNvCxnSpPr/>
          <p:nvPr/>
        </p:nvCxnSpPr>
        <p:spPr>
          <a:xfrm rot="10800000" flipV="1">
            <a:off x="2573822" y="5306114"/>
            <a:ext cx="428013" cy="265923"/>
          </a:xfrm>
          <a:prstGeom prst="curved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8550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Graphic spid="7" grpId="0">
        <p:bldAsOne/>
      </p:bldGraphic>
      <p:bldP spid="8" grpId="0"/>
      <p:bldP spid="21" grpId="0" animBg="1"/>
      <p:bldP spid="25" grpId="0"/>
      <p:bldGraphic spid="26" grpId="0">
        <p:bldAsOne/>
      </p:bldGraphic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EE0057-A603-6C61-B707-201B2215B0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A25DCD-46E2-0700-C269-6F0C37E2D5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769" y="1234665"/>
            <a:ext cx="10890929" cy="1097280"/>
          </a:xfrm>
        </p:spPr>
        <p:txBody>
          <a:bodyPr/>
          <a:lstStyle/>
          <a:p>
            <a:r>
              <a:rPr lang="en-SG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Testing and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FD66A3-DFFC-2DDC-1B71-1D877E3265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0769" y="2146975"/>
            <a:ext cx="9098827" cy="1755648"/>
          </a:xfrm>
        </p:spPr>
        <p:txBody>
          <a:bodyPr>
            <a:normAutofit/>
          </a:bodyPr>
          <a:lstStyle/>
          <a:p>
            <a:r>
              <a:rPr lang="en-SG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Testing 2-way communication</a:t>
            </a:r>
          </a:p>
          <a:p>
            <a:pPr lvl="1"/>
            <a:r>
              <a:rPr lang="en-SG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Configure 2 separate PLUTO devices</a:t>
            </a:r>
          </a:p>
          <a:p>
            <a:pPr lvl="1"/>
            <a:r>
              <a:rPr lang="en-SG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Telemetry: TM transfer frame</a:t>
            </a:r>
          </a:p>
          <a:p>
            <a:pPr lvl="1"/>
            <a:r>
              <a:rPr lang="en-SG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Telecommand: 14 byte data </a:t>
            </a:r>
          </a:p>
        </p:txBody>
      </p:sp>
      <p:pic>
        <p:nvPicPr>
          <p:cNvPr id="4" name="Picture 3" descr="A diagram of a computer&#10;&#10;AI-generated content may be incorrect.">
            <a:extLst>
              <a:ext uri="{FF2B5EF4-FFF2-40B4-BE49-F238E27FC236}">
                <a16:creationId xmlns:a16="http://schemas.microsoft.com/office/drawing/2014/main" id="{C5BB903D-2149-984D-9DF0-5F9C9FCAAA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083" y="3902624"/>
            <a:ext cx="4919452" cy="2671364"/>
          </a:xfrm>
          <a:prstGeom prst="rect">
            <a:avLst/>
          </a:prstGeom>
        </p:spPr>
      </p:pic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6B17ABD-198D-C85E-B8E2-80D58CB7E0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206"/>
          <a:stretch/>
        </p:blipFill>
        <p:spPr bwMode="auto">
          <a:xfrm>
            <a:off x="6669209" y="2405035"/>
            <a:ext cx="5090305" cy="424204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775789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CA55B-24A0-5473-050C-7EBFFB5FA0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535" y="1175658"/>
            <a:ext cx="10890929" cy="1097280"/>
          </a:xfrm>
        </p:spPr>
        <p:txBody>
          <a:bodyPr/>
          <a:lstStyle/>
          <a:p>
            <a:r>
              <a:rPr lang="en-SG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Conclusion and future work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0D73BD-1ECD-16EF-5A76-E570BF50FC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0536" y="2272938"/>
            <a:ext cx="10890928" cy="1894519"/>
          </a:xfrm>
        </p:spPr>
        <p:txBody>
          <a:bodyPr>
            <a:normAutofit fontScale="92500" lnSpcReduction="20000"/>
          </a:bodyPr>
          <a:lstStyle/>
          <a:p>
            <a:r>
              <a:rPr lang="en-SG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Enabled simultaneous 2-way communication through functional blocks</a:t>
            </a:r>
          </a:p>
          <a:p>
            <a:pPr marL="0" indent="0">
              <a:buNone/>
            </a:pPr>
            <a:endParaRPr lang="en-SG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SG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Telecommand design</a:t>
            </a:r>
          </a:p>
          <a:p>
            <a:pPr lvl="1"/>
            <a:r>
              <a:rPr lang="en-SG" sz="17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Down-convert CLTUs to a lower level</a:t>
            </a:r>
          </a:p>
          <a:p>
            <a:pPr lvl="1"/>
            <a:r>
              <a:rPr lang="en-SG" sz="17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Alleviate dependence on waveform </a:t>
            </a:r>
          </a:p>
          <a:p>
            <a:pPr marL="265176" lvl="1" indent="0">
              <a:buNone/>
            </a:pPr>
            <a:endParaRPr lang="en-SG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DBB9141-0117-DB86-11F6-96EF4BFCB808}"/>
              </a:ext>
            </a:extLst>
          </p:cNvPr>
          <p:cNvSpPr txBox="1">
            <a:spLocks/>
          </p:cNvSpPr>
          <p:nvPr/>
        </p:nvSpPr>
        <p:spPr>
          <a:xfrm>
            <a:off x="650536" y="4534272"/>
            <a:ext cx="10890928" cy="18945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87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93776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51560" indent="-28575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98448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Telemetry design</a:t>
            </a:r>
          </a:p>
          <a:p>
            <a:pPr lvl="1"/>
            <a:r>
              <a:rPr lang="en-SG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Resolve </a:t>
            </a:r>
            <a:r>
              <a:rPr lang="en-SG" sz="16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deframer</a:t>
            </a:r>
            <a:r>
              <a:rPr lang="en-SG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deactivation challenge</a:t>
            </a:r>
          </a:p>
          <a:p>
            <a:pPr lvl="1"/>
            <a:r>
              <a:rPr lang="en-SG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Operate continuously and no manual efforts needed</a:t>
            </a:r>
          </a:p>
          <a:p>
            <a:pPr lvl="1"/>
            <a:r>
              <a:rPr lang="en-SG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Critical information can be passed back to COP Execute block closing the loop </a:t>
            </a:r>
          </a:p>
        </p:txBody>
      </p:sp>
    </p:spTree>
    <p:extLst>
      <p:ext uri="{BB962C8B-B14F-4D97-AF65-F5344CB8AC3E}">
        <p14:creationId xmlns:p14="http://schemas.microsoft.com/office/powerpoint/2010/main" val="442873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034A9E-B12D-C3AB-6C10-B5048752D4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535" y="1143002"/>
            <a:ext cx="10890929" cy="1097280"/>
          </a:xfrm>
        </p:spPr>
        <p:txBody>
          <a:bodyPr/>
          <a:lstStyle/>
          <a:p>
            <a:r>
              <a:rPr lang="en-SG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Conclusion and 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AA42AA-A4A6-8513-B432-1E3D2103E2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0535" y="2165637"/>
            <a:ext cx="10890928" cy="1755648"/>
          </a:xfrm>
        </p:spPr>
        <p:txBody>
          <a:bodyPr/>
          <a:lstStyle/>
          <a:p>
            <a:r>
              <a:rPr lang="en-SG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What has been achieved?</a:t>
            </a:r>
          </a:p>
          <a:p>
            <a:pPr lvl="1"/>
            <a:r>
              <a:rPr lang="en-SG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More autonomous and efficient operation</a:t>
            </a:r>
          </a:p>
          <a:p>
            <a:pPr lvl="1"/>
            <a:r>
              <a:rPr lang="en-SG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Reduced manual intervention </a:t>
            </a:r>
          </a:p>
          <a:p>
            <a:pPr lvl="1"/>
            <a:r>
              <a:rPr lang="en-SG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Simultaneous and 2-way communication 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914A96B-E3FC-FBFE-62A6-ADAD75B943BE}"/>
              </a:ext>
            </a:extLst>
          </p:cNvPr>
          <p:cNvSpPr txBox="1">
            <a:spLocks/>
          </p:cNvSpPr>
          <p:nvPr/>
        </p:nvSpPr>
        <p:spPr>
          <a:xfrm>
            <a:off x="660992" y="4123268"/>
            <a:ext cx="7055424" cy="17556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87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93776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51560" indent="-28575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98448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Scope for future work</a:t>
            </a:r>
          </a:p>
          <a:p>
            <a:pPr lvl="1"/>
            <a:r>
              <a:rPr lang="en-SG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Doppler compensator  </a:t>
            </a:r>
          </a:p>
          <a:p>
            <a:pPr lvl="1"/>
            <a:r>
              <a:rPr lang="en-SG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Completion of all ICD tables </a:t>
            </a:r>
          </a:p>
          <a:p>
            <a:pPr lvl="1"/>
            <a:r>
              <a:rPr lang="en-SG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New modulation methods (PLOP)</a:t>
            </a:r>
          </a:p>
          <a:p>
            <a:pPr lvl="1"/>
            <a:endParaRPr lang="en-SG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5" name="Picture 4" descr="A diagram of a satellite&#10;&#10;AI-generated content may be incorrect.">
            <a:extLst>
              <a:ext uri="{FF2B5EF4-FFF2-40B4-BE49-F238E27FC236}">
                <a16:creationId xmlns:a16="http://schemas.microsoft.com/office/drawing/2014/main" id="{E8AAF182-394C-383A-D538-0D8CEE06E1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9636" y="3605830"/>
            <a:ext cx="4869730" cy="3028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142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44CAA32-F237-419C-A2DD-43C28D920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6BDF36-0684-A7BB-1394-B8384E959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371600"/>
            <a:ext cx="5737859" cy="1097280"/>
          </a:xfrm>
        </p:spPr>
        <p:txBody>
          <a:bodyPr>
            <a:normAutofit/>
          </a:bodyPr>
          <a:lstStyle/>
          <a:p>
            <a:r>
              <a:rPr lang="en-SG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Learning points 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53FE100-D0AB-4AE2-824B-60CFA31EC6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7F6B89-7BD4-28FF-D200-437426B4E2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633236"/>
            <a:ext cx="5737860" cy="3666980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SG" sz="1700">
                <a:latin typeface="Microsoft YaHei" panose="020B0503020204020204" pitchFamily="34" charset="-122"/>
                <a:ea typeface="Microsoft YaHei" panose="020B0503020204020204" pitchFamily="34" charset="-122"/>
              </a:rPr>
              <a:t>Hands-on experience in space communication systems and protocols</a:t>
            </a:r>
          </a:p>
          <a:p>
            <a:pPr>
              <a:lnSpc>
                <a:spcPct val="110000"/>
              </a:lnSpc>
            </a:pPr>
            <a:r>
              <a:rPr lang="en-SG" sz="1700">
                <a:latin typeface="Microsoft YaHei" panose="020B0503020204020204" pitchFamily="34" charset="-122"/>
                <a:ea typeface="Microsoft YaHei" panose="020B0503020204020204" pitchFamily="34" charset="-122"/>
              </a:rPr>
              <a:t>Handling a technical project autonomously </a:t>
            </a:r>
          </a:p>
          <a:p>
            <a:pPr>
              <a:lnSpc>
                <a:spcPct val="110000"/>
              </a:lnSpc>
            </a:pPr>
            <a:r>
              <a:rPr lang="en-SG" sz="1700">
                <a:latin typeface="Microsoft YaHei" panose="020B0503020204020204" pitchFamily="34" charset="-122"/>
                <a:ea typeface="Microsoft YaHei" panose="020B0503020204020204" pitchFamily="34" charset="-122"/>
              </a:rPr>
              <a:t>Learning new software tools and improving python skills</a:t>
            </a:r>
          </a:p>
          <a:p>
            <a:pPr>
              <a:lnSpc>
                <a:spcPct val="110000"/>
              </a:lnSpc>
            </a:pPr>
            <a:r>
              <a:rPr lang="en-SG" sz="1700">
                <a:latin typeface="Microsoft YaHei" panose="020B0503020204020204" pitchFamily="34" charset="-122"/>
                <a:ea typeface="Microsoft YaHei" panose="020B0503020204020204" pitchFamily="34" charset="-122"/>
              </a:rPr>
              <a:t>Strong debugging and problem solving skills</a:t>
            </a:r>
          </a:p>
          <a:p>
            <a:pPr>
              <a:lnSpc>
                <a:spcPct val="110000"/>
              </a:lnSpc>
            </a:pPr>
            <a:r>
              <a:rPr lang="en-SG" sz="1700">
                <a:latin typeface="Microsoft YaHei" panose="020B0503020204020204" pitchFamily="34" charset="-122"/>
                <a:ea typeface="Microsoft YaHei" panose="020B0503020204020204" pitchFamily="34" charset="-122"/>
              </a:rPr>
              <a:t>Collaboration with industry and project supervisors</a:t>
            </a:r>
          </a:p>
          <a:p>
            <a:pPr>
              <a:lnSpc>
                <a:spcPct val="110000"/>
              </a:lnSpc>
            </a:pPr>
            <a:r>
              <a:rPr lang="en-SG" sz="1700">
                <a:latin typeface="Microsoft YaHei" panose="020B0503020204020204" pitchFamily="34" charset="-122"/>
                <a:ea typeface="Microsoft YaHei" panose="020B0503020204020204" pitchFamily="34" charset="-122"/>
              </a:rPr>
              <a:t>Major milestone in academic and professional growth </a:t>
            </a:r>
          </a:p>
          <a:p>
            <a:pPr>
              <a:lnSpc>
                <a:spcPct val="110000"/>
              </a:lnSpc>
            </a:pPr>
            <a:endParaRPr lang="en-SG" sz="17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7" name="Graphic 6" descr="Education">
            <a:extLst>
              <a:ext uri="{FF2B5EF4-FFF2-40B4-BE49-F238E27FC236}">
                <a16:creationId xmlns:a16="http://schemas.microsoft.com/office/drawing/2014/main" id="{265D0721-BA95-4F76-302E-CF6D037F83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55179" y="1924386"/>
            <a:ext cx="4375829" cy="4375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704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3A8541-6E83-CE07-6229-D416FA1625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9" y="2858844"/>
            <a:ext cx="6774609" cy="26341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Thank you for your attention 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51019FC-0FE0-4611-B71E-C03589FB62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0600" y="5831258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72849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1E10EE-AEB0-9670-69AE-AC1060C43A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175658"/>
            <a:ext cx="10890929" cy="1097280"/>
          </a:xfrm>
        </p:spPr>
        <p:txBody>
          <a:bodyPr/>
          <a:lstStyle/>
          <a:p>
            <a:r>
              <a:rPr lang="en-SG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Introduction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EF25FF-C704-6C94-EDF1-CFDF379466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991" y="2204264"/>
            <a:ext cx="8181867" cy="3566160"/>
          </a:xfrm>
        </p:spPr>
        <p:txBody>
          <a:bodyPr/>
          <a:lstStyle/>
          <a:p>
            <a:r>
              <a:rPr lang="en-SG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Motivations</a:t>
            </a:r>
          </a:p>
          <a:p>
            <a:pPr lvl="1"/>
            <a:r>
              <a:rPr lang="en-SG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CORTEX CRT are expensive: $100,000</a:t>
            </a:r>
          </a:p>
          <a:p>
            <a:pPr lvl="1"/>
            <a:r>
              <a:rPr lang="en-SG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Reduce the dependence of multiple CORTEX CRTs</a:t>
            </a:r>
          </a:p>
          <a:p>
            <a:pPr lvl="1"/>
            <a:r>
              <a:rPr lang="en-SG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SDRs alleviate deployment challenges posed by physical modems at overseas launch sites</a:t>
            </a:r>
          </a:p>
          <a:p>
            <a:pPr lvl="1"/>
            <a:r>
              <a:rPr lang="en-SG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Achieve seamless modification and upgrades with SDR</a:t>
            </a:r>
          </a:p>
          <a:p>
            <a:pPr lvl="1"/>
            <a:endParaRPr lang="en-SG" dirty="0"/>
          </a:p>
        </p:txBody>
      </p:sp>
      <p:pic>
        <p:nvPicPr>
          <p:cNvPr id="4" name="Picture 3" descr="Cortex CRT – Command Ranging &amp; Telemetry – Censin Technology">
            <a:extLst>
              <a:ext uri="{FF2B5EF4-FFF2-40B4-BE49-F238E27FC236}">
                <a16:creationId xmlns:a16="http://schemas.microsoft.com/office/drawing/2014/main" id="{CAEAB06E-961F-149E-ECCA-60277CD146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0897" y="4299266"/>
            <a:ext cx="2936875" cy="18884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84683D5-D60D-0979-5360-EAB9990720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0897" y="2314365"/>
            <a:ext cx="2616125" cy="1453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3057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C8B165-3A46-7275-C5E8-DCB9B15671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8" y="1117891"/>
            <a:ext cx="10890929" cy="1097280"/>
          </a:xfrm>
        </p:spPr>
        <p:txBody>
          <a:bodyPr/>
          <a:lstStyle/>
          <a:p>
            <a:r>
              <a:rPr lang="en-SG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3EBCA1-AE1F-80AB-EC7A-F76FC3E2C3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78" y="2103650"/>
            <a:ext cx="7106939" cy="2180252"/>
          </a:xfrm>
        </p:spPr>
        <p:txBody>
          <a:bodyPr>
            <a:normAutofit/>
          </a:bodyPr>
          <a:lstStyle/>
          <a:p>
            <a:r>
              <a:rPr lang="en-SG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Background</a:t>
            </a:r>
          </a:p>
          <a:p>
            <a:pPr lvl="1"/>
            <a:r>
              <a:rPr lang="en-SG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Previous student work: Necessary foundation </a:t>
            </a:r>
          </a:p>
          <a:p>
            <a:pPr lvl="1"/>
            <a:r>
              <a:rPr 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Extend capabilities of existing GNU Radio-based SDR</a:t>
            </a:r>
          </a:p>
          <a:p>
            <a:pPr lvl="1"/>
            <a:r>
              <a:rPr lang="en-SG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GNU Radio: Open source SDR development tool, robust signal processing features</a:t>
            </a:r>
          </a:p>
        </p:txBody>
      </p:sp>
      <p:pic>
        <p:nvPicPr>
          <p:cNvPr id="1026" name="Picture 2" descr="GNURadio Software for the 21 cm Neutral-Hydrogen Line – PhysicsOpenLab">
            <a:extLst>
              <a:ext uri="{FF2B5EF4-FFF2-40B4-BE49-F238E27FC236}">
                <a16:creationId xmlns:a16="http://schemas.microsoft.com/office/drawing/2014/main" id="{0664F679-3DFD-DFC4-F7E1-9A075142A1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2296" y="974538"/>
            <a:ext cx="3680691" cy="2760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281AB96-CB1B-A9DF-A444-D7A6B58FBF24}"/>
              </a:ext>
            </a:extLst>
          </p:cNvPr>
          <p:cNvSpPr txBox="1">
            <a:spLocks/>
          </p:cNvSpPr>
          <p:nvPr/>
        </p:nvSpPr>
        <p:spPr>
          <a:xfrm>
            <a:off x="640078" y="4758627"/>
            <a:ext cx="6919380" cy="1632437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87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93776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51560" indent="-28575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98448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Core objectives</a:t>
            </a:r>
          </a:p>
          <a:p>
            <a:pPr lvl="1"/>
            <a:r>
              <a:rPr lang="en-SG" sz="19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Identify and resolve design gaps</a:t>
            </a:r>
          </a:p>
          <a:p>
            <a:pPr lvl="1"/>
            <a:r>
              <a:rPr lang="en-SG" sz="19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Middleware for integration with existing systems</a:t>
            </a:r>
          </a:p>
          <a:p>
            <a:pPr lvl="1"/>
            <a:r>
              <a:rPr lang="en-SG" sz="19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Doppler compensator and additional modulation methods deprioritised</a:t>
            </a:r>
          </a:p>
          <a:p>
            <a:pPr marL="0" indent="0">
              <a:buNone/>
            </a:pPr>
            <a:endParaRPr lang="en-SG" dirty="0"/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A896972-BA6F-96FF-2A64-1F81A7C185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8997" y="2922119"/>
            <a:ext cx="3808807" cy="2351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465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CE9F7-6CD5-01B4-682B-848405FE3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1243980"/>
            <a:ext cx="10890929" cy="1097280"/>
          </a:xfrm>
        </p:spPr>
        <p:txBody>
          <a:bodyPr/>
          <a:lstStyle/>
          <a:p>
            <a:r>
              <a:rPr lang="en-SG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Theoretical framework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255A21-455D-DD3D-247A-F741CCDEA2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79" y="2238303"/>
            <a:ext cx="7493015" cy="2218300"/>
          </a:xfrm>
        </p:spPr>
        <p:txBody>
          <a:bodyPr/>
          <a:lstStyle/>
          <a:p>
            <a:r>
              <a:rPr lang="en-SG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Hardware components</a:t>
            </a:r>
          </a:p>
          <a:p>
            <a:pPr lvl="1"/>
            <a:r>
              <a:rPr lang="en-SG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ADALM-PLUTO transceiver </a:t>
            </a:r>
          </a:p>
          <a:p>
            <a:pPr lvl="1"/>
            <a:r>
              <a:rPr lang="en-SG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Interface and work together with GNU radio</a:t>
            </a:r>
          </a:p>
          <a:p>
            <a:pPr marL="265176" lvl="1" indent="0">
              <a:buNone/>
            </a:pPr>
            <a:endParaRPr lang="en-SG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4" name="Picture 3" descr="A blue device with a black cord&#10;&#10;AI-generated content may be incorrect.">
            <a:extLst>
              <a:ext uri="{FF2B5EF4-FFF2-40B4-BE49-F238E27FC236}">
                <a16:creationId xmlns:a16="http://schemas.microsoft.com/office/drawing/2014/main" id="{0BC2EE47-CF23-4BA7-E9E8-65BC365788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7281" y="2098342"/>
            <a:ext cx="3281451" cy="1679253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C7CC375-848C-2334-974B-28F2D93519D6}"/>
              </a:ext>
            </a:extLst>
          </p:cNvPr>
          <p:cNvSpPr txBox="1">
            <a:spLocks/>
          </p:cNvSpPr>
          <p:nvPr/>
        </p:nvSpPr>
        <p:spPr>
          <a:xfrm>
            <a:off x="640079" y="4601326"/>
            <a:ext cx="10890928" cy="35661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87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93776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51560" indent="-28575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98448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Software components</a:t>
            </a:r>
          </a:p>
          <a:p>
            <a:pPr lvl="1"/>
            <a:r>
              <a:rPr lang="en-SG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Telecommand: Uplink of data from ground to space</a:t>
            </a:r>
          </a:p>
          <a:p>
            <a:pPr lvl="1"/>
            <a:r>
              <a:rPr lang="en-SG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Telemetry: Downlink of data from space to ground</a:t>
            </a:r>
          </a:p>
          <a:p>
            <a:pPr lvl="1"/>
            <a:r>
              <a:rPr lang="en-SG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In-compliance to CCSDS protocols </a:t>
            </a:r>
          </a:p>
        </p:txBody>
      </p:sp>
      <p:pic>
        <p:nvPicPr>
          <p:cNvPr id="6" name="Picture 5" descr="A diagram of a computer network&#10;&#10;AI-generated content may be incorrect.">
            <a:extLst>
              <a:ext uri="{FF2B5EF4-FFF2-40B4-BE49-F238E27FC236}">
                <a16:creationId xmlns:a16="http://schemas.microsoft.com/office/drawing/2014/main" id="{EDD7D8F7-03DF-24D3-1EF7-A79A3C1699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5135" y="4674483"/>
            <a:ext cx="5008913" cy="1879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325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7DB66-EFAE-B0A0-9D21-2D00E7F18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8" y="1168077"/>
            <a:ext cx="10890929" cy="1097280"/>
          </a:xfrm>
        </p:spPr>
        <p:txBody>
          <a:bodyPr/>
          <a:lstStyle/>
          <a:p>
            <a:r>
              <a:rPr lang="en-SG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Theoretical framework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3A47C3-A5E1-C457-E5FA-00468DD72F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78" y="2334798"/>
            <a:ext cx="6050956" cy="1508872"/>
          </a:xfrm>
        </p:spPr>
        <p:txBody>
          <a:bodyPr>
            <a:normAutofit/>
          </a:bodyPr>
          <a:lstStyle/>
          <a:p>
            <a:r>
              <a:rPr lang="en-SG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Telecommand</a:t>
            </a:r>
          </a:p>
          <a:p>
            <a:pPr lvl="1"/>
            <a:r>
              <a:rPr lang="en-SG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Data packeting (Ground)</a:t>
            </a:r>
          </a:p>
          <a:p>
            <a:pPr lvl="2"/>
            <a:r>
              <a:rPr lang="en-SG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Bit randomisation, BCH encoding and header-tail tagging </a:t>
            </a:r>
          </a:p>
          <a:p>
            <a:pPr lvl="1"/>
            <a:endParaRPr lang="en-SG" sz="4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502920" lvl="2" indent="0">
              <a:buNone/>
            </a:pPr>
            <a:endParaRPr lang="en-SG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2"/>
            <a:endParaRPr lang="en-SG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4" name="Picture 3" descr="A computer screen shot of a computer screen&#10;&#10;AI-generated content may be incorrect.">
            <a:extLst>
              <a:ext uri="{FF2B5EF4-FFF2-40B4-BE49-F238E27FC236}">
                <a16:creationId xmlns:a16="http://schemas.microsoft.com/office/drawing/2014/main" id="{D2260D13-4492-4AE4-F62B-570EFC6BEF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8030" y="2035062"/>
            <a:ext cx="4317056" cy="1688602"/>
          </a:xfrm>
          <a:prstGeom prst="rect">
            <a:avLst/>
          </a:prstGeom>
        </p:spPr>
      </p:pic>
      <p:pic>
        <p:nvPicPr>
          <p:cNvPr id="8" name="Picture 7" descr="A diagram of a system&#10;&#10;AI-generated content may be incorrect.">
            <a:extLst>
              <a:ext uri="{FF2B5EF4-FFF2-40B4-BE49-F238E27FC236}">
                <a16:creationId xmlns:a16="http://schemas.microsoft.com/office/drawing/2014/main" id="{19D8FDF5-4C48-2434-0FEE-E05AEEC466D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0448" b="14234"/>
          <a:stretch/>
        </p:blipFill>
        <p:spPr>
          <a:xfrm>
            <a:off x="7685616" y="4193833"/>
            <a:ext cx="1536076" cy="793631"/>
          </a:xfrm>
          <a:prstGeom prst="rect">
            <a:avLst/>
          </a:prstGeom>
        </p:spPr>
      </p:pic>
      <p:pic>
        <p:nvPicPr>
          <p:cNvPr id="9" name="Picture 8" descr="A close-up of a computer diagram&#10;&#10;AI-generated content may be incorrect.">
            <a:extLst>
              <a:ext uri="{FF2B5EF4-FFF2-40B4-BE49-F238E27FC236}">
                <a16:creationId xmlns:a16="http://schemas.microsoft.com/office/drawing/2014/main" id="{596E9486-53A4-A367-B1C3-525FF6FF00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6177" y="5181972"/>
            <a:ext cx="4976016" cy="126872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2B3259B-57AF-EFC0-2450-4C22F706D70B}"/>
              </a:ext>
            </a:extLst>
          </p:cNvPr>
          <p:cNvSpPr txBox="1"/>
          <p:nvPr/>
        </p:nvSpPr>
        <p:spPr>
          <a:xfrm>
            <a:off x="426630" y="4252094"/>
            <a:ext cx="609511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SG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BPSK modulation at 521 kHz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4581472-ADC8-DCDA-4D01-8E58B29F1DD4}"/>
              </a:ext>
            </a:extLst>
          </p:cNvPr>
          <p:cNvSpPr txBox="1"/>
          <p:nvPr/>
        </p:nvSpPr>
        <p:spPr>
          <a:xfrm>
            <a:off x="426630" y="5289067"/>
            <a:ext cx="6095114" cy="984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SG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Demodulation and recovery (Space)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SG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Handle clock recovery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SG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Costas loop: Down-convert signal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SG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Constellation decoder: Retrieve original data </a:t>
            </a:r>
          </a:p>
        </p:txBody>
      </p:sp>
    </p:spTree>
    <p:extLst>
      <p:ext uri="{BB962C8B-B14F-4D97-AF65-F5344CB8AC3E}">
        <p14:creationId xmlns:p14="http://schemas.microsoft.com/office/powerpoint/2010/main" val="648093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36322E-4DB9-6544-D68E-584C1D6F0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8" y="1184719"/>
            <a:ext cx="10890929" cy="1097280"/>
          </a:xfrm>
        </p:spPr>
        <p:txBody>
          <a:bodyPr/>
          <a:lstStyle/>
          <a:p>
            <a:r>
              <a:rPr lang="en-SG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Theoretical framework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31D061-810A-0711-5318-4FC5C52C6B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79" y="2188199"/>
            <a:ext cx="10890928" cy="495041"/>
          </a:xfrm>
        </p:spPr>
        <p:txBody>
          <a:bodyPr/>
          <a:lstStyle/>
          <a:p>
            <a:pPr marL="0" indent="0">
              <a:buNone/>
            </a:pPr>
            <a:r>
              <a:rPr lang="en-SG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Telemetry</a:t>
            </a:r>
          </a:p>
          <a:p>
            <a:pPr marL="0" indent="0">
              <a:buNone/>
            </a:pPr>
            <a:endParaRPr lang="en-SG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B3539A5-1371-19B8-7047-A06B679F1BD5}"/>
              </a:ext>
            </a:extLst>
          </p:cNvPr>
          <p:cNvSpPr txBox="1">
            <a:spLocks/>
          </p:cNvSpPr>
          <p:nvPr/>
        </p:nvSpPr>
        <p:spPr>
          <a:xfrm>
            <a:off x="835612" y="2671100"/>
            <a:ext cx="7008676" cy="4950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87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93776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51560" indent="-28575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98448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SG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Encoding (Space)</a:t>
            </a:r>
          </a:p>
          <a:p>
            <a:pPr lvl="1">
              <a:lnSpc>
                <a:spcPct val="100000"/>
              </a:lnSpc>
            </a:pPr>
            <a:r>
              <a:rPr lang="en-SG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Implementing error correction methods( Reed-Solomon Encoding)</a:t>
            </a:r>
          </a:p>
          <a:p>
            <a:pPr lvl="1">
              <a:lnSpc>
                <a:spcPct val="100000"/>
              </a:lnSpc>
            </a:pPr>
            <a:r>
              <a:rPr lang="en-SG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Convolutional encoding</a:t>
            </a:r>
          </a:p>
          <a:p>
            <a:pPr marL="265176" lvl="1" indent="0">
              <a:lnSpc>
                <a:spcPct val="100000"/>
              </a:lnSpc>
              <a:buNone/>
            </a:pPr>
            <a:endParaRPr lang="en-SG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en-SG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5DFB826-1B08-E52D-74F4-B3CA711408D9}"/>
              </a:ext>
            </a:extLst>
          </p:cNvPr>
          <p:cNvSpPr txBox="1">
            <a:spLocks/>
          </p:cNvSpPr>
          <p:nvPr/>
        </p:nvSpPr>
        <p:spPr>
          <a:xfrm>
            <a:off x="835612" y="4171079"/>
            <a:ext cx="7008676" cy="4950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87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93776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51560" indent="-28575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98448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SG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Modulation</a:t>
            </a:r>
          </a:p>
          <a:p>
            <a:pPr lvl="1">
              <a:lnSpc>
                <a:spcPct val="100000"/>
              </a:lnSpc>
            </a:pPr>
            <a:r>
              <a:rPr lang="en-SG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BPSK modulation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en-SG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CFE929E-4022-243D-3042-374D15C9C377}"/>
              </a:ext>
            </a:extLst>
          </p:cNvPr>
          <p:cNvSpPr txBox="1">
            <a:spLocks/>
          </p:cNvSpPr>
          <p:nvPr/>
        </p:nvSpPr>
        <p:spPr>
          <a:xfrm>
            <a:off x="835612" y="5238878"/>
            <a:ext cx="4972841" cy="4950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87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93776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51560" indent="-28575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98448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SG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Demodulation and decoding (Ground)</a:t>
            </a:r>
          </a:p>
          <a:p>
            <a:pPr lvl="1">
              <a:lnSpc>
                <a:spcPct val="100000"/>
              </a:lnSpc>
            </a:pPr>
            <a:r>
              <a:rPr lang="en-SG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Constellation soft decoder</a:t>
            </a:r>
          </a:p>
          <a:p>
            <a:pPr lvl="1">
              <a:lnSpc>
                <a:spcPct val="100000"/>
              </a:lnSpc>
            </a:pPr>
            <a:r>
              <a:rPr lang="en-SG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Viterbi and RS decoding 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en-SG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7" name="Picture 6" descr="A diagram of a computer program&#10;&#10;AI-generated content may be incorrect.">
            <a:extLst>
              <a:ext uri="{FF2B5EF4-FFF2-40B4-BE49-F238E27FC236}">
                <a16:creationId xmlns:a16="http://schemas.microsoft.com/office/drawing/2014/main" id="{9DD59B02-D082-9D3B-8DCB-412913E0B6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051" y="2241949"/>
            <a:ext cx="1543050" cy="1929130"/>
          </a:xfrm>
          <a:prstGeom prst="rect">
            <a:avLst/>
          </a:prstGeom>
        </p:spPr>
      </p:pic>
      <p:pic>
        <p:nvPicPr>
          <p:cNvPr id="8" name="Picture 7" descr="A diagram of a network&#10;&#10;AI-generated content may be incorrect.">
            <a:extLst>
              <a:ext uri="{FF2B5EF4-FFF2-40B4-BE49-F238E27FC236}">
                <a16:creationId xmlns:a16="http://schemas.microsoft.com/office/drawing/2014/main" id="{A2B3C7F4-88DD-49E2-030F-BC561C817D5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8414"/>
          <a:stretch/>
        </p:blipFill>
        <p:spPr>
          <a:xfrm>
            <a:off x="8204220" y="4224829"/>
            <a:ext cx="3605842" cy="2381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953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29FAE6-D570-493F-4B95-EC098487B7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535" y="1165562"/>
            <a:ext cx="10890929" cy="1097280"/>
          </a:xfrm>
        </p:spPr>
        <p:txBody>
          <a:bodyPr/>
          <a:lstStyle/>
          <a:p>
            <a:r>
              <a:rPr lang="en-SG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Theoretical framework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F68C06-293A-DC20-1DE8-EE6610B79E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265411"/>
            <a:ext cx="4807683" cy="725080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SG" sz="2200" u="sng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CCSDS communication protocols for telecommand</a:t>
            </a:r>
          </a:p>
          <a:p>
            <a:pPr marL="265176" lvl="1" indent="0">
              <a:buNone/>
            </a:pPr>
            <a:r>
              <a:rPr lang="en-SG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</a:p>
          <a:p>
            <a:pPr marL="0" indent="0">
              <a:buNone/>
            </a:pPr>
            <a:endParaRPr lang="en-SG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4" name="Picture 3" descr="A diagram of a computer&#10;&#10;AI-generated content may be incorrect.">
            <a:extLst>
              <a:ext uri="{FF2B5EF4-FFF2-40B4-BE49-F238E27FC236}">
                <a16:creationId xmlns:a16="http://schemas.microsoft.com/office/drawing/2014/main" id="{8F849782-E144-E56B-960A-8D0BCABE0C9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5" r="16711"/>
          <a:stretch/>
        </p:blipFill>
        <p:spPr bwMode="auto">
          <a:xfrm>
            <a:off x="590109" y="2919288"/>
            <a:ext cx="2072521" cy="325918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Picture 8" descr="A diagram of a computer code&#10;&#10;AI-generated content may be incorrect.">
            <a:extLst>
              <a:ext uri="{FF2B5EF4-FFF2-40B4-BE49-F238E27FC236}">
                <a16:creationId xmlns:a16="http://schemas.microsoft.com/office/drawing/2014/main" id="{9A0F5A3A-CD44-466B-D023-433C2F1746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3921" y="2837247"/>
            <a:ext cx="2984755" cy="3874033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FA8B7F36-01CD-BF1A-95D0-FC0056462B9F}"/>
              </a:ext>
            </a:extLst>
          </p:cNvPr>
          <p:cNvSpPr txBox="1">
            <a:spLocks/>
          </p:cNvSpPr>
          <p:nvPr/>
        </p:nvSpPr>
        <p:spPr>
          <a:xfrm>
            <a:off x="7849542" y="2262842"/>
            <a:ext cx="5177307" cy="7250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87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93776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51560" indent="-28575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98448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SG" sz="1400" u="sng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CCSDS communication protocols for telemetry </a:t>
            </a:r>
          </a:p>
        </p:txBody>
      </p:sp>
      <p:pic>
        <p:nvPicPr>
          <p:cNvPr id="13" name="Picture 12" descr="A diagram of a process&#10;&#10;AI-generated content may be incorrect.">
            <a:extLst>
              <a:ext uri="{FF2B5EF4-FFF2-40B4-BE49-F238E27FC236}">
                <a16:creationId xmlns:a16="http://schemas.microsoft.com/office/drawing/2014/main" id="{9BB49C89-77FD-1481-DD63-74F840215B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72784" y="2800441"/>
            <a:ext cx="1207832" cy="3910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029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27EE8-B8C0-628D-1987-1B62F5EB7B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8" y="1269386"/>
            <a:ext cx="10890929" cy="1097280"/>
          </a:xfrm>
        </p:spPr>
        <p:txBody>
          <a:bodyPr/>
          <a:lstStyle/>
          <a:p>
            <a:r>
              <a:rPr lang="en-SG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Work done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5B2D81-3DD3-1147-3DB9-1324970018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2980" y="2225329"/>
            <a:ext cx="7432863" cy="2266006"/>
          </a:xfrm>
        </p:spPr>
        <p:txBody>
          <a:bodyPr>
            <a:normAutofit/>
          </a:bodyPr>
          <a:lstStyle/>
          <a:p>
            <a:r>
              <a:rPr lang="en-SG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Identifying design gaps</a:t>
            </a:r>
          </a:p>
          <a:p>
            <a:pPr lvl="1"/>
            <a:r>
              <a:rPr lang="en-SG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Unable to achieve 2-way continuous communication</a:t>
            </a:r>
          </a:p>
          <a:p>
            <a:pPr lvl="1"/>
            <a:r>
              <a:rPr lang="en-SG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Requires manual intervention for operation</a:t>
            </a:r>
          </a:p>
          <a:p>
            <a:pPr lvl="1"/>
            <a:r>
              <a:rPr lang="en-SG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Incomplete telecommand design</a:t>
            </a:r>
          </a:p>
        </p:txBody>
      </p:sp>
      <p:pic>
        <p:nvPicPr>
          <p:cNvPr id="4" name="Picture 3" descr="A diagram of a cell phone&#10;&#10;AI-generated content may be incorrect.">
            <a:extLst>
              <a:ext uri="{FF2B5EF4-FFF2-40B4-BE49-F238E27FC236}">
                <a16:creationId xmlns:a16="http://schemas.microsoft.com/office/drawing/2014/main" id="{6A265D3D-9ABE-EBC5-F544-68D4F33DFD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71" t="23000" r="943" b="2470"/>
          <a:stretch/>
        </p:blipFill>
        <p:spPr bwMode="auto">
          <a:xfrm>
            <a:off x="6247835" y="4033458"/>
            <a:ext cx="5818962" cy="245598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4FA5379-9AA6-DBFB-FCCF-F8F0EB821EE5}"/>
              </a:ext>
            </a:extLst>
          </p:cNvPr>
          <p:cNvSpPr txBox="1">
            <a:spLocks/>
          </p:cNvSpPr>
          <p:nvPr/>
        </p:nvSpPr>
        <p:spPr>
          <a:xfrm>
            <a:off x="744968" y="4490574"/>
            <a:ext cx="5550804" cy="8522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87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93776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51560" indent="-28575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98448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Focus areas </a:t>
            </a:r>
          </a:p>
          <a:p>
            <a:pPr lvl="1"/>
            <a:r>
              <a:rPr lang="en-SG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Space side telemetry and telecommand 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529718F-F617-2C39-A9BE-9F8BA0FDE972}"/>
              </a:ext>
            </a:extLst>
          </p:cNvPr>
          <p:cNvSpPr txBox="1">
            <a:spLocks/>
          </p:cNvSpPr>
          <p:nvPr/>
        </p:nvSpPr>
        <p:spPr>
          <a:xfrm>
            <a:off x="7066458" y="2751772"/>
            <a:ext cx="5205550" cy="8522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87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93776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51560" indent="-28575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98448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SG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82FF234-FE76-C9F4-6870-91C3A3FCF17E}"/>
              </a:ext>
            </a:extLst>
          </p:cNvPr>
          <p:cNvSpPr/>
          <p:nvPr/>
        </p:nvSpPr>
        <p:spPr>
          <a:xfrm>
            <a:off x="10284651" y="5179583"/>
            <a:ext cx="1744824" cy="3265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200" b="1" dirty="0">
                <a:latin typeface="Aharoni" panose="02010803020104030203" pitchFamily="2" charset="-79"/>
                <a:cs typeface="Aharoni" panose="02010803020104030203" pitchFamily="2" charset="-79"/>
              </a:rPr>
              <a:t>Focus areas</a:t>
            </a:r>
          </a:p>
        </p:txBody>
      </p:sp>
    </p:spTree>
    <p:extLst>
      <p:ext uri="{BB962C8B-B14F-4D97-AF65-F5344CB8AC3E}">
        <p14:creationId xmlns:p14="http://schemas.microsoft.com/office/powerpoint/2010/main" val="883496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  <p:bldP spid="11" grpId="0" animBg="1"/>
    </p:bldLst>
  </p:timing>
</p:sld>
</file>

<file path=ppt/theme/theme1.xml><?xml version="1.0" encoding="utf-8"?>
<a:theme xmlns:a="http://schemas.openxmlformats.org/drawingml/2006/main" name="DashVTI">
  <a:themeElements>
    <a:clrScheme name="Custom 6">
      <a:dk1>
        <a:sysClr val="windowText" lastClr="000000"/>
      </a:dk1>
      <a:lt1>
        <a:sysClr val="window" lastClr="FFFFFF"/>
      </a:lt1>
      <a:dk2>
        <a:srgbClr val="0D1C3B"/>
      </a:dk2>
      <a:lt2>
        <a:srgbClr val="F5F2F9"/>
      </a:lt2>
      <a:accent1>
        <a:srgbClr val="1973EB"/>
      </a:accent1>
      <a:accent2>
        <a:srgbClr val="25C8A2"/>
      </a:accent2>
      <a:accent3>
        <a:srgbClr val="BF8ED1"/>
      </a:accent3>
      <a:accent4>
        <a:srgbClr val="FE733C"/>
      </a:accent4>
      <a:accent5>
        <a:srgbClr val="FE5A5A"/>
      </a:accent5>
      <a:accent6>
        <a:srgbClr val="1AC16E"/>
      </a:accent6>
      <a:hlink>
        <a:srgbClr val="1AC16E"/>
      </a:hlink>
      <a:folHlink>
        <a:srgbClr val="00B0F0"/>
      </a:folHlink>
    </a:clrScheme>
    <a:fontScheme name="grandview display">
      <a:majorFont>
        <a:latin typeface="Grandview Display"/>
        <a:ea typeface=""/>
        <a:cs typeface=""/>
      </a:majorFont>
      <a:minorFont>
        <a:latin typeface="Grandview Displ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shVTI" id="{0A75137F-CDEB-4E94-A788-9D255EBE1B91}" vid="{DE9A6A09-5855-45A3-8E99-4290ED24057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1568</TotalTime>
  <Words>811</Words>
  <Application>Microsoft Office PowerPoint</Application>
  <PresentationFormat>Widescreen</PresentationFormat>
  <Paragraphs>199</Paragraphs>
  <Slides>25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4" baseType="lpstr">
      <vt:lpstr>Microsoft YaHei</vt:lpstr>
      <vt:lpstr>Aharoni</vt:lpstr>
      <vt:lpstr>Aptos</vt:lpstr>
      <vt:lpstr>Aptos SemiBold</vt:lpstr>
      <vt:lpstr>Arial</vt:lpstr>
      <vt:lpstr>Berlin Sans FB</vt:lpstr>
      <vt:lpstr>Cambria</vt:lpstr>
      <vt:lpstr>Grandview Display</vt:lpstr>
      <vt:lpstr>DashVTI</vt:lpstr>
      <vt:lpstr>FYP Presentation</vt:lpstr>
      <vt:lpstr>Introduction </vt:lpstr>
      <vt:lpstr>Introduction </vt:lpstr>
      <vt:lpstr>Introduction</vt:lpstr>
      <vt:lpstr>Theoretical framework </vt:lpstr>
      <vt:lpstr>Theoretical framework </vt:lpstr>
      <vt:lpstr>Theoretical framework </vt:lpstr>
      <vt:lpstr>Theoretical framework </vt:lpstr>
      <vt:lpstr>Work done </vt:lpstr>
      <vt:lpstr>Work done</vt:lpstr>
      <vt:lpstr>Work done </vt:lpstr>
      <vt:lpstr>Work done</vt:lpstr>
      <vt:lpstr>Work done</vt:lpstr>
      <vt:lpstr>Work done</vt:lpstr>
      <vt:lpstr>Work done </vt:lpstr>
      <vt:lpstr>Work done</vt:lpstr>
      <vt:lpstr>Testing and results</vt:lpstr>
      <vt:lpstr>Testing and results</vt:lpstr>
      <vt:lpstr>Testing and results</vt:lpstr>
      <vt:lpstr>Testing and results</vt:lpstr>
      <vt:lpstr>Testing and results</vt:lpstr>
      <vt:lpstr>Conclusion and future work </vt:lpstr>
      <vt:lpstr>Conclusion and future work</vt:lpstr>
      <vt:lpstr>Learning points </vt:lpstr>
      <vt:lpstr>Thank you for your attention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#HARI PRAKASH KULASEKARAN#</dc:creator>
  <cp:lastModifiedBy>#HARI PRAKASH KULASEKARAN#</cp:lastModifiedBy>
  <cp:revision>17</cp:revision>
  <dcterms:created xsi:type="dcterms:W3CDTF">2025-05-08T10:30:23Z</dcterms:created>
  <dcterms:modified xsi:type="dcterms:W3CDTF">2025-05-14T09:29:02Z</dcterms:modified>
</cp:coreProperties>
</file>